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98" r:id="rId5"/>
  </p:sldMasterIdLst>
  <p:notesMasterIdLst>
    <p:notesMasterId r:id="rId16"/>
  </p:notesMasterIdLst>
  <p:sldIdLst>
    <p:sldId id="297" r:id="rId6"/>
    <p:sldId id="274" r:id="rId7"/>
    <p:sldId id="271" r:id="rId8"/>
    <p:sldId id="259" r:id="rId9"/>
    <p:sldId id="281" r:id="rId10"/>
    <p:sldId id="296" r:id="rId11"/>
    <p:sldId id="292" r:id="rId12"/>
    <p:sldId id="295" r:id="rId13"/>
    <p:sldId id="28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F94"/>
    <a:srgbClr val="1AB4D7"/>
    <a:srgbClr val="B3D948"/>
    <a:srgbClr val="5CCC28"/>
    <a:srgbClr val="597CDD"/>
    <a:srgbClr val="7793E3"/>
    <a:srgbClr val="8DFDE2"/>
    <a:srgbClr val="04A29E"/>
    <a:srgbClr val="9FB3EB"/>
    <a:srgbClr val="697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4"/>
    <p:restoredTop sz="94194"/>
  </p:normalViewPr>
  <p:slideViewPr>
    <p:cSldViewPr snapToGrid="0" snapToObjects="1">
      <p:cViewPr varScale="1">
        <p:scale>
          <a:sx n="119" d="100"/>
          <a:sy n="119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20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9DE93-5CD0-41B6-B883-2847968710AB}" type="doc">
      <dgm:prSet loTypeId="urn:microsoft.com/office/officeart/2005/8/layout/hList2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DC332256-1C22-45A2-A3A5-5C1C11DB0E35}">
      <dgm:prSet phldrT="[Text]" custT="1"/>
      <dgm:spPr/>
      <dgm:t>
        <a:bodyPr/>
        <a:lstStyle/>
        <a:p>
          <a:r>
            <a:rPr lang="en-US" sz="1600" dirty="0">
              <a:solidFill>
                <a:srgbClr val="597CDD"/>
              </a:solidFill>
            </a:rPr>
            <a:t>Technical assistance and training</a:t>
          </a:r>
        </a:p>
      </dgm:t>
    </dgm:pt>
    <dgm:pt modelId="{FB5AEAF1-5493-4213-9A58-09A67593CBF1}" type="parTrans" cxnId="{122750EF-EEBD-40D2-B1EE-72B97DAFC399}">
      <dgm:prSet/>
      <dgm:spPr/>
      <dgm:t>
        <a:bodyPr/>
        <a:lstStyle/>
        <a:p>
          <a:endParaRPr lang="en-US" sz="1600"/>
        </a:p>
      </dgm:t>
    </dgm:pt>
    <dgm:pt modelId="{5241FCDF-EF90-4500-ABFC-F6635C706ABF}" type="sibTrans" cxnId="{122750EF-EEBD-40D2-B1EE-72B97DAFC399}">
      <dgm:prSet/>
      <dgm:spPr/>
      <dgm:t>
        <a:bodyPr/>
        <a:lstStyle/>
        <a:p>
          <a:endParaRPr lang="en-US" sz="1600"/>
        </a:p>
      </dgm:t>
    </dgm:pt>
    <dgm:pt modelId="{93E01B2F-5235-4805-93DC-420716B32829}">
      <dgm:prSet phldrT="[Text]" custT="1"/>
      <dgm:spPr>
        <a:solidFill>
          <a:srgbClr val="597CDD"/>
        </a:solidFill>
        <a:ln>
          <a:noFill/>
        </a:ln>
      </dgm:spPr>
      <dgm:t>
        <a:bodyPr/>
        <a:lstStyle/>
        <a:p>
          <a:r>
            <a: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Since 2012 ILO/Cinterfor has supported the development of mechanisms to anticipate skills needs. It covers mostly SENAI´s (the industrial NTA in Brazil) prospective model but also SENA (Colombia), SENCE (Chile) and SKILLS Dept. (in HQ) methodologies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DBBE4-5277-4B08-A18A-6AE219E1E745}" type="parTrans" cxnId="{DF48B3EB-E3EB-4704-906D-63E94E3FE9A3}">
      <dgm:prSet/>
      <dgm:spPr/>
      <dgm:t>
        <a:bodyPr/>
        <a:lstStyle/>
        <a:p>
          <a:endParaRPr lang="en-US" sz="1600"/>
        </a:p>
      </dgm:t>
    </dgm:pt>
    <dgm:pt modelId="{D8BB7A20-0DE1-4808-B078-8BDF8750C0DD}" type="sibTrans" cxnId="{DF48B3EB-E3EB-4704-906D-63E94E3FE9A3}">
      <dgm:prSet/>
      <dgm:spPr/>
      <dgm:t>
        <a:bodyPr/>
        <a:lstStyle/>
        <a:p>
          <a:endParaRPr lang="en-US" sz="1600"/>
        </a:p>
      </dgm:t>
    </dgm:pt>
    <dgm:pt modelId="{276B2C0E-F12C-4C87-A6AA-CC1A45E65196}">
      <dgm:prSet phldrT="[Text]" custT="1"/>
      <dgm:spPr/>
      <dgm:t>
        <a:bodyPr/>
        <a:lstStyle/>
        <a:p>
          <a:r>
            <a:rPr lang="en-US" sz="1600" dirty="0">
              <a:solidFill>
                <a:srgbClr val="597CDD"/>
              </a:solidFill>
            </a:rPr>
            <a:t>Cooperation and knowledge management</a:t>
          </a:r>
        </a:p>
      </dgm:t>
    </dgm:pt>
    <dgm:pt modelId="{2A2DE2A2-10D5-479E-AEDA-A1E580650AB2}" type="parTrans" cxnId="{83896263-8868-457B-91EA-CACC47D9CD6C}">
      <dgm:prSet/>
      <dgm:spPr/>
      <dgm:t>
        <a:bodyPr/>
        <a:lstStyle/>
        <a:p>
          <a:endParaRPr lang="en-US" sz="1600"/>
        </a:p>
      </dgm:t>
    </dgm:pt>
    <dgm:pt modelId="{3E1B6EC8-22FD-41F7-BA7C-BCB3DDF2CB76}" type="sibTrans" cxnId="{83896263-8868-457B-91EA-CACC47D9CD6C}">
      <dgm:prSet/>
      <dgm:spPr/>
      <dgm:t>
        <a:bodyPr/>
        <a:lstStyle/>
        <a:p>
          <a:endParaRPr lang="en-US" sz="1600"/>
        </a:p>
      </dgm:t>
    </dgm:pt>
    <dgm:pt modelId="{85EFAE66-43B6-474A-B6AE-CBC8F8BFEE8D}">
      <dgm:prSet phldrT="[Text]" custT="1"/>
      <dgm:spPr>
        <a:solidFill>
          <a:srgbClr val="9FB3EB"/>
        </a:solidFill>
      </dgm:spPr>
      <dgm:t>
        <a:bodyPr/>
        <a:lstStyle/>
        <a:p>
          <a:r>
            <a: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 than 78 technicians from 22 countries have been trained. 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56850-7D26-4A67-BD17-FBA9FE82D8DD}" type="parTrans" cxnId="{DB071C59-D950-4C6A-ABA7-E215E93E1FF1}">
      <dgm:prSet/>
      <dgm:spPr/>
      <dgm:t>
        <a:bodyPr/>
        <a:lstStyle/>
        <a:p>
          <a:endParaRPr lang="en-US" sz="1600"/>
        </a:p>
      </dgm:t>
    </dgm:pt>
    <dgm:pt modelId="{1E7534AB-5ECA-4394-BE36-58562A3617E7}" type="sibTrans" cxnId="{DB071C59-D950-4C6A-ABA7-E215E93E1FF1}">
      <dgm:prSet/>
      <dgm:spPr/>
      <dgm:t>
        <a:bodyPr/>
        <a:lstStyle/>
        <a:p>
          <a:endParaRPr lang="en-US" sz="1600"/>
        </a:p>
      </dgm:t>
    </dgm:pt>
    <dgm:pt modelId="{F46495FF-3C93-450D-AEBC-522101A2029A}">
      <dgm:prSet phldrT="[Text]" custT="1"/>
      <dgm:spPr/>
      <dgm:t>
        <a:bodyPr/>
        <a:lstStyle/>
        <a:p>
          <a:r>
            <a:rPr lang="en-US" sz="1600" dirty="0">
              <a:solidFill>
                <a:schemeClr val="accent3">
                  <a:lumMod val="50000"/>
                </a:schemeClr>
              </a:solidFill>
            </a:rPr>
            <a:t>New offer– learning, practice, capabilities</a:t>
          </a:r>
        </a:p>
      </dgm:t>
    </dgm:pt>
    <dgm:pt modelId="{55E652B7-B9E1-466B-82C9-A8E81F9E50C5}" type="parTrans" cxnId="{CF022179-4DCD-45CA-8839-1F37D739A481}">
      <dgm:prSet/>
      <dgm:spPr/>
      <dgm:t>
        <a:bodyPr/>
        <a:lstStyle/>
        <a:p>
          <a:endParaRPr lang="en-US" sz="1600"/>
        </a:p>
      </dgm:t>
    </dgm:pt>
    <dgm:pt modelId="{4D6CA93E-0612-419B-8B9A-C4CD7E4C6FC9}" type="sibTrans" cxnId="{CF022179-4DCD-45CA-8839-1F37D739A481}">
      <dgm:prSet/>
      <dgm:spPr/>
      <dgm:t>
        <a:bodyPr/>
        <a:lstStyle/>
        <a:p>
          <a:endParaRPr lang="en-US" sz="1600"/>
        </a:p>
      </dgm:t>
    </dgm:pt>
    <dgm:pt modelId="{902E0B2C-E91D-4B13-B91B-74FB224540C4}">
      <dgm:prSet phldrT="[Text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38690A-8EAD-4214-9997-60E57FDEB494}" type="parTrans" cxnId="{C87FF88C-74BD-42C9-B547-09B421B57DDE}">
      <dgm:prSet/>
      <dgm:spPr/>
      <dgm:t>
        <a:bodyPr/>
        <a:lstStyle/>
        <a:p>
          <a:endParaRPr lang="en-US" sz="1600"/>
        </a:p>
      </dgm:t>
    </dgm:pt>
    <dgm:pt modelId="{E7E450B4-F1CD-424B-ACFC-D24D398FA55D}" type="sibTrans" cxnId="{C87FF88C-74BD-42C9-B547-09B421B57DDE}">
      <dgm:prSet/>
      <dgm:spPr/>
      <dgm:t>
        <a:bodyPr/>
        <a:lstStyle/>
        <a:p>
          <a:endParaRPr lang="en-US" sz="1600"/>
        </a:p>
      </dgm:t>
    </dgm:pt>
    <dgm:pt modelId="{7EE57B87-0E48-4187-BCD2-292E7A387A08}">
      <dgm:prSet phldrT="[Text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Coordinating a Collaborative Innovation Project (CIP) on Skills Forecasting for a Green Transition (Chile, Dominican Republic, Uruguay).</a:t>
          </a:r>
          <a:br>
            <a: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6B6F4-2739-46B9-877A-0DE89E3873C5}" type="parTrans" cxnId="{497397E2-C9D6-4ABC-9391-5658DA561623}">
      <dgm:prSet/>
      <dgm:spPr/>
      <dgm:t>
        <a:bodyPr/>
        <a:lstStyle/>
        <a:p>
          <a:endParaRPr lang="en-US" sz="1600"/>
        </a:p>
      </dgm:t>
    </dgm:pt>
    <dgm:pt modelId="{02E578D2-2094-47A0-9D0F-AAB3653DB843}" type="sibTrans" cxnId="{497397E2-C9D6-4ABC-9391-5658DA561623}">
      <dgm:prSet/>
      <dgm:spPr/>
      <dgm:t>
        <a:bodyPr/>
        <a:lstStyle/>
        <a:p>
          <a:endParaRPr lang="en-US" sz="1600"/>
        </a:p>
      </dgm:t>
    </dgm:pt>
    <dgm:pt modelId="{9FFAB613-3250-41C0-99ED-9CC0F55CD932}">
      <dgm:prSet phldrT="[Text]" custT="1"/>
      <dgm:spPr>
        <a:solidFill>
          <a:srgbClr val="9FB3EB"/>
        </a:solidFill>
      </dgm:spPr>
      <dgm:t>
        <a:bodyPr/>
        <a:lstStyle/>
        <a:p>
          <a:r>
            <a: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 than 50 prospective studies in its website (database on prospective studies)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F1F71-FCA0-4556-98CA-B966745E55F5}" type="parTrans" cxnId="{4E60AA35-D256-4DCD-A244-9AA1ADC0A215}">
      <dgm:prSet/>
      <dgm:spPr/>
      <dgm:t>
        <a:bodyPr/>
        <a:lstStyle/>
        <a:p>
          <a:endParaRPr lang="en-US" sz="1600"/>
        </a:p>
      </dgm:t>
    </dgm:pt>
    <dgm:pt modelId="{6C442AC9-C37F-4FE5-ACB0-3D0BBE4D78EB}" type="sibTrans" cxnId="{4E60AA35-D256-4DCD-A244-9AA1ADC0A215}">
      <dgm:prSet/>
      <dgm:spPr/>
      <dgm:t>
        <a:bodyPr/>
        <a:lstStyle/>
        <a:p>
          <a:endParaRPr lang="en-US" sz="1600"/>
        </a:p>
      </dgm:t>
    </dgm:pt>
    <dgm:pt modelId="{7B909ECF-A24C-4E68-A051-69B2BC6E1270}">
      <dgm:prSet phldrT="[Text]" custT="1"/>
      <dgm:spPr>
        <a:solidFill>
          <a:srgbClr val="9FB3EB"/>
        </a:solidFill>
      </dgm:spPr>
      <dgm:t>
        <a:bodyPr/>
        <a:lstStyle/>
        <a:p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B43696-919F-454D-897D-6D1F8AC76B87}" type="parTrans" cxnId="{EC5AFEE0-FBC4-47FC-ACA7-927F21400C99}">
      <dgm:prSet/>
      <dgm:spPr/>
      <dgm:t>
        <a:bodyPr/>
        <a:lstStyle/>
        <a:p>
          <a:endParaRPr lang="en-US" sz="1600"/>
        </a:p>
      </dgm:t>
    </dgm:pt>
    <dgm:pt modelId="{59442709-5F7E-47C1-8F02-6E86B3AC16DD}" type="sibTrans" cxnId="{EC5AFEE0-FBC4-47FC-ACA7-927F21400C99}">
      <dgm:prSet/>
      <dgm:spPr/>
      <dgm:t>
        <a:bodyPr/>
        <a:lstStyle/>
        <a:p>
          <a:endParaRPr lang="en-US" sz="1600"/>
        </a:p>
      </dgm:t>
    </dgm:pt>
    <dgm:pt modelId="{8D462D8B-4753-EE4D-9EDB-E3F4B3ED8912}">
      <dgm:prSet phldrT="[Text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Using Big Data to accelerate forecasting methodologies.  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94CB48-55B2-CB4F-8048-16AE183C20FD}" type="parTrans" cxnId="{06B0B314-F76B-EB4A-9E17-B1C9D81B4675}">
      <dgm:prSet/>
      <dgm:spPr/>
    </dgm:pt>
    <dgm:pt modelId="{B832B69D-490E-314B-8B3B-E39B23F29A71}" type="sibTrans" cxnId="{06B0B314-F76B-EB4A-9E17-B1C9D81B4675}">
      <dgm:prSet/>
      <dgm:spPr/>
    </dgm:pt>
    <dgm:pt modelId="{3BE35839-EFD3-435B-A17F-3771B225AE71}" type="pres">
      <dgm:prSet presAssocID="{6509DE93-5CD0-41B6-B883-2847968710AB}" presName="linearFlow" presStyleCnt="0">
        <dgm:presLayoutVars>
          <dgm:dir/>
          <dgm:animLvl val="lvl"/>
          <dgm:resizeHandles/>
        </dgm:presLayoutVars>
      </dgm:prSet>
      <dgm:spPr/>
    </dgm:pt>
    <dgm:pt modelId="{9F4F4B85-0497-4051-AC16-7B780B3D2117}" type="pres">
      <dgm:prSet presAssocID="{DC332256-1C22-45A2-A3A5-5C1C11DB0E35}" presName="compositeNode" presStyleCnt="0">
        <dgm:presLayoutVars>
          <dgm:bulletEnabled val="1"/>
        </dgm:presLayoutVars>
      </dgm:prSet>
      <dgm:spPr/>
    </dgm:pt>
    <dgm:pt modelId="{A50FC380-C96A-463F-BE07-4F0CCC247380}" type="pres">
      <dgm:prSet presAssocID="{DC332256-1C22-45A2-A3A5-5C1C11DB0E35}" presName="image" presStyleLbl="fgImgPlace1" presStyleIdx="0" presStyleCnt="3"/>
      <dgm:spPr>
        <a:blipFill rotWithShape="1">
          <a:blip xmlns:r="http://schemas.openxmlformats.org/officeDocument/2006/relationships" r:embed="rId1">
            <a:duotone>
              <a:schemeClr val="accent2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32362E22-C1E0-490D-8286-C0645E010797}" type="pres">
      <dgm:prSet presAssocID="{DC332256-1C22-45A2-A3A5-5C1C11DB0E35}" presName="childNode" presStyleLbl="node1" presStyleIdx="0" presStyleCnt="3">
        <dgm:presLayoutVars>
          <dgm:bulletEnabled val="1"/>
        </dgm:presLayoutVars>
      </dgm:prSet>
      <dgm:spPr/>
    </dgm:pt>
    <dgm:pt modelId="{31E79E57-E333-4C82-8B98-A828BAF5EE1F}" type="pres">
      <dgm:prSet presAssocID="{DC332256-1C22-45A2-A3A5-5C1C11DB0E35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E0B0E1B9-7969-464E-BDF8-B5F11E54AE51}" type="pres">
      <dgm:prSet presAssocID="{5241FCDF-EF90-4500-ABFC-F6635C706ABF}" presName="sibTrans" presStyleCnt="0"/>
      <dgm:spPr/>
    </dgm:pt>
    <dgm:pt modelId="{939EEE3A-2C5B-4E2E-8737-E96A4E334B92}" type="pres">
      <dgm:prSet presAssocID="{276B2C0E-F12C-4C87-A6AA-CC1A45E65196}" presName="compositeNode" presStyleCnt="0">
        <dgm:presLayoutVars>
          <dgm:bulletEnabled val="1"/>
        </dgm:presLayoutVars>
      </dgm:prSet>
      <dgm:spPr/>
    </dgm:pt>
    <dgm:pt modelId="{42643F37-2A71-4764-8E67-71AF224FD6C4}" type="pres">
      <dgm:prSet presAssocID="{276B2C0E-F12C-4C87-A6AA-CC1A45E65196}" presName="image" presStyleLbl="fgImgPlace1" presStyleIdx="1" presStyleCnt="3" custLinFactNeighborY="3899"/>
      <dgm:spPr>
        <a:blipFill rotWithShape="1">
          <a:blip xmlns:r="http://schemas.openxmlformats.org/officeDocument/2006/relationships" r:embed="rId2">
            <a:duotone>
              <a:schemeClr val="accent2">
                <a:alpha val="90000"/>
                <a:hueOff val="-38983"/>
                <a:satOff val="-1125"/>
                <a:lumOff val="4622"/>
                <a:alphaOff val="-20000"/>
                <a:shade val="20000"/>
                <a:satMod val="200000"/>
              </a:schemeClr>
              <a:schemeClr val="accent2">
                <a:alpha val="90000"/>
                <a:hueOff val="-38983"/>
                <a:satOff val="-1125"/>
                <a:lumOff val="4622"/>
                <a:alphaOff val="-2000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7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9EFAD45A-A654-4BED-8143-4D08091F6758}" type="pres">
      <dgm:prSet presAssocID="{276B2C0E-F12C-4C87-A6AA-CC1A45E65196}" presName="childNode" presStyleLbl="node1" presStyleIdx="1" presStyleCnt="3">
        <dgm:presLayoutVars>
          <dgm:bulletEnabled val="1"/>
        </dgm:presLayoutVars>
      </dgm:prSet>
      <dgm:spPr/>
    </dgm:pt>
    <dgm:pt modelId="{E98B64BC-6D41-4D5F-931B-15CE36CD2668}" type="pres">
      <dgm:prSet presAssocID="{276B2C0E-F12C-4C87-A6AA-CC1A45E65196}" presName="parentNode" presStyleLbl="revTx" presStyleIdx="1" presStyleCnt="3" custScaleX="63621" custScaleY="100858" custLinFactNeighborY="2928">
        <dgm:presLayoutVars>
          <dgm:chMax val="0"/>
          <dgm:bulletEnabled val="1"/>
        </dgm:presLayoutVars>
      </dgm:prSet>
      <dgm:spPr/>
    </dgm:pt>
    <dgm:pt modelId="{9B7C302A-31CB-4074-8F75-57F49F8F9421}" type="pres">
      <dgm:prSet presAssocID="{3E1B6EC8-22FD-41F7-BA7C-BCB3DDF2CB76}" presName="sibTrans" presStyleCnt="0"/>
      <dgm:spPr/>
    </dgm:pt>
    <dgm:pt modelId="{B6D357AE-CD90-470C-A26A-BD6309B74292}" type="pres">
      <dgm:prSet presAssocID="{F46495FF-3C93-450D-AEBC-522101A2029A}" presName="compositeNode" presStyleCnt="0">
        <dgm:presLayoutVars>
          <dgm:bulletEnabled val="1"/>
        </dgm:presLayoutVars>
      </dgm:prSet>
      <dgm:spPr/>
    </dgm:pt>
    <dgm:pt modelId="{CA1F2C72-6595-4187-8598-1CD88A538387}" type="pres">
      <dgm:prSet presAssocID="{F46495FF-3C93-450D-AEBC-522101A2029A}" presName="image" presStyleLbl="fgImgPlace1" presStyleIdx="2" presStyleCnt="3"/>
      <dgm:spPr>
        <a:blipFill>
          <a:blip xmlns:r="http://schemas.openxmlformats.org/officeDocument/2006/relationships" r:embed="rId4">
            <a:duotone>
              <a:schemeClr val="accent2">
                <a:alpha val="90000"/>
                <a:hueOff val="-77966"/>
                <a:satOff val="-2251"/>
                <a:lumOff val="9244"/>
                <a:alphaOff val="-40000"/>
                <a:shade val="20000"/>
                <a:satMod val="200000"/>
              </a:schemeClr>
              <a:schemeClr val="accent2">
                <a:alpha val="90000"/>
                <a:hueOff val="-77966"/>
                <a:satOff val="-2251"/>
                <a:lumOff val="9244"/>
                <a:alphaOff val="-40000"/>
                <a:tint val="12000"/>
                <a:satMod val="190000"/>
              </a:schemeClr>
            </a:duotone>
          </a:blip>
          <a:srcRect/>
          <a:stretch>
            <a:fillRect l="-41000" r="-41000"/>
          </a:stretch>
        </a:blipFill>
      </dgm:spPr>
    </dgm:pt>
    <dgm:pt modelId="{BDEB4F6D-19C6-463E-8EC0-2D850E8EBCC5}" type="pres">
      <dgm:prSet presAssocID="{F46495FF-3C93-450D-AEBC-522101A2029A}" presName="childNode" presStyleLbl="node1" presStyleIdx="2" presStyleCnt="3">
        <dgm:presLayoutVars>
          <dgm:bulletEnabled val="1"/>
        </dgm:presLayoutVars>
      </dgm:prSet>
      <dgm:spPr/>
    </dgm:pt>
    <dgm:pt modelId="{39659CE4-B102-4F80-9A7F-C00CC84DE588}" type="pres">
      <dgm:prSet presAssocID="{F46495FF-3C93-450D-AEBC-522101A2029A}" presName="parentNode" presStyleLbl="revTx" presStyleIdx="2" presStyleCnt="3" custLinFactNeighborY="1464">
        <dgm:presLayoutVars>
          <dgm:chMax val="0"/>
          <dgm:bulletEnabled val="1"/>
        </dgm:presLayoutVars>
      </dgm:prSet>
      <dgm:spPr/>
    </dgm:pt>
  </dgm:ptLst>
  <dgm:cxnLst>
    <dgm:cxn modelId="{28C08D03-C6AD-487E-8E2C-B019A09FB97F}" type="presOf" srcId="{9FFAB613-3250-41C0-99ED-9CC0F55CD932}" destId="{9EFAD45A-A654-4BED-8143-4D08091F6758}" srcOrd="0" destOrd="2" presId="urn:microsoft.com/office/officeart/2005/8/layout/hList2"/>
    <dgm:cxn modelId="{06B0B314-F76B-EB4A-9E17-B1C9D81B4675}" srcId="{F46495FF-3C93-450D-AEBC-522101A2029A}" destId="{8D462D8B-4753-EE4D-9EDB-E3F4B3ED8912}" srcOrd="2" destOrd="0" parTransId="{8E94CB48-55B2-CB4F-8048-16AE183C20FD}" sibTransId="{B832B69D-490E-314B-8B3B-E39B23F29A71}"/>
    <dgm:cxn modelId="{494C9720-97BD-4EE3-AEF6-D446548FB797}" type="presOf" srcId="{7B909ECF-A24C-4E68-A051-69B2BC6E1270}" destId="{9EFAD45A-A654-4BED-8143-4D08091F6758}" srcOrd="0" destOrd="1" presId="urn:microsoft.com/office/officeart/2005/8/layout/hList2"/>
    <dgm:cxn modelId="{4E60AA35-D256-4DCD-A244-9AA1ADC0A215}" srcId="{276B2C0E-F12C-4C87-A6AA-CC1A45E65196}" destId="{9FFAB613-3250-41C0-99ED-9CC0F55CD932}" srcOrd="2" destOrd="0" parTransId="{AD0F1F71-FCA0-4556-98CA-B966745E55F5}" sibTransId="{6C442AC9-C37F-4FE5-ACB0-3D0BBE4D78EB}"/>
    <dgm:cxn modelId="{BE92C04A-CA3E-4731-91AA-CA6FCB461751}" type="presOf" srcId="{7EE57B87-0E48-4187-BCD2-292E7A387A08}" destId="{BDEB4F6D-19C6-463E-8EC0-2D850E8EBCC5}" srcOrd="0" destOrd="1" presId="urn:microsoft.com/office/officeart/2005/8/layout/hList2"/>
    <dgm:cxn modelId="{8C6F534C-973C-438A-A1AB-39348AF4260A}" type="presOf" srcId="{902E0B2C-E91D-4B13-B91B-74FB224540C4}" destId="{BDEB4F6D-19C6-463E-8EC0-2D850E8EBCC5}" srcOrd="0" destOrd="0" presId="urn:microsoft.com/office/officeart/2005/8/layout/hList2"/>
    <dgm:cxn modelId="{D3EDE057-630C-4058-880A-3D20A823B24D}" type="presOf" srcId="{F46495FF-3C93-450D-AEBC-522101A2029A}" destId="{39659CE4-B102-4F80-9A7F-C00CC84DE588}" srcOrd="0" destOrd="0" presId="urn:microsoft.com/office/officeart/2005/8/layout/hList2"/>
    <dgm:cxn modelId="{DB071C59-D950-4C6A-ABA7-E215E93E1FF1}" srcId="{276B2C0E-F12C-4C87-A6AA-CC1A45E65196}" destId="{85EFAE66-43B6-474A-B6AE-CBC8F8BFEE8D}" srcOrd="0" destOrd="0" parTransId="{BE356850-7D26-4A67-BD17-FBA9FE82D8DD}" sibTransId="{1E7534AB-5ECA-4394-BE36-58562A3617E7}"/>
    <dgm:cxn modelId="{9590755B-C372-6A4B-9493-2BCFEBBDDDF8}" type="presOf" srcId="{8D462D8B-4753-EE4D-9EDB-E3F4B3ED8912}" destId="{BDEB4F6D-19C6-463E-8EC0-2D850E8EBCC5}" srcOrd="0" destOrd="2" presId="urn:microsoft.com/office/officeart/2005/8/layout/hList2"/>
    <dgm:cxn modelId="{6C19F85C-F9B4-4D51-8B13-3C998873BDA2}" type="presOf" srcId="{85EFAE66-43B6-474A-B6AE-CBC8F8BFEE8D}" destId="{9EFAD45A-A654-4BED-8143-4D08091F6758}" srcOrd="0" destOrd="0" presId="urn:microsoft.com/office/officeart/2005/8/layout/hList2"/>
    <dgm:cxn modelId="{83896263-8868-457B-91EA-CACC47D9CD6C}" srcId="{6509DE93-5CD0-41B6-B883-2847968710AB}" destId="{276B2C0E-F12C-4C87-A6AA-CC1A45E65196}" srcOrd="1" destOrd="0" parTransId="{2A2DE2A2-10D5-479E-AEDA-A1E580650AB2}" sibTransId="{3E1B6EC8-22FD-41F7-BA7C-BCB3DDF2CB76}"/>
    <dgm:cxn modelId="{CF022179-4DCD-45CA-8839-1F37D739A481}" srcId="{6509DE93-5CD0-41B6-B883-2847968710AB}" destId="{F46495FF-3C93-450D-AEBC-522101A2029A}" srcOrd="2" destOrd="0" parTransId="{55E652B7-B9E1-466B-82C9-A8E81F9E50C5}" sibTransId="{4D6CA93E-0612-419B-8B9A-C4CD7E4C6FC9}"/>
    <dgm:cxn modelId="{C87FF88C-74BD-42C9-B547-09B421B57DDE}" srcId="{F46495FF-3C93-450D-AEBC-522101A2029A}" destId="{902E0B2C-E91D-4B13-B91B-74FB224540C4}" srcOrd="0" destOrd="0" parTransId="{0E38690A-8EAD-4214-9997-60E57FDEB494}" sibTransId="{E7E450B4-F1CD-424B-ACFC-D24D398FA55D}"/>
    <dgm:cxn modelId="{781846A2-F0A2-4E3C-BEC6-B06860D4E7CE}" type="presOf" srcId="{DC332256-1C22-45A2-A3A5-5C1C11DB0E35}" destId="{31E79E57-E333-4C82-8B98-A828BAF5EE1F}" srcOrd="0" destOrd="0" presId="urn:microsoft.com/office/officeart/2005/8/layout/hList2"/>
    <dgm:cxn modelId="{DF4FDDB0-3384-4F91-A8DA-756491C5C702}" type="presOf" srcId="{6509DE93-5CD0-41B6-B883-2847968710AB}" destId="{3BE35839-EFD3-435B-A17F-3771B225AE71}" srcOrd="0" destOrd="0" presId="urn:microsoft.com/office/officeart/2005/8/layout/hList2"/>
    <dgm:cxn modelId="{7C262DBA-C152-4A06-AB88-503B821600DE}" type="presOf" srcId="{93E01B2F-5235-4805-93DC-420716B32829}" destId="{32362E22-C1E0-490D-8286-C0645E010797}" srcOrd="0" destOrd="0" presId="urn:microsoft.com/office/officeart/2005/8/layout/hList2"/>
    <dgm:cxn modelId="{EC5AFEE0-FBC4-47FC-ACA7-927F21400C99}" srcId="{276B2C0E-F12C-4C87-A6AA-CC1A45E65196}" destId="{7B909ECF-A24C-4E68-A051-69B2BC6E1270}" srcOrd="1" destOrd="0" parTransId="{9BB43696-919F-454D-897D-6D1F8AC76B87}" sibTransId="{59442709-5F7E-47C1-8F02-6E86B3AC16DD}"/>
    <dgm:cxn modelId="{497397E2-C9D6-4ABC-9391-5658DA561623}" srcId="{F46495FF-3C93-450D-AEBC-522101A2029A}" destId="{7EE57B87-0E48-4187-BCD2-292E7A387A08}" srcOrd="1" destOrd="0" parTransId="{F906B6F4-2739-46B9-877A-0DE89E3873C5}" sibTransId="{02E578D2-2094-47A0-9D0F-AAB3653DB843}"/>
    <dgm:cxn modelId="{00E0EDE6-4095-491A-AC66-3BB70198304C}" type="presOf" srcId="{276B2C0E-F12C-4C87-A6AA-CC1A45E65196}" destId="{E98B64BC-6D41-4D5F-931B-15CE36CD2668}" srcOrd="0" destOrd="0" presId="urn:microsoft.com/office/officeart/2005/8/layout/hList2"/>
    <dgm:cxn modelId="{DF48B3EB-E3EB-4704-906D-63E94E3FE9A3}" srcId="{DC332256-1C22-45A2-A3A5-5C1C11DB0E35}" destId="{93E01B2F-5235-4805-93DC-420716B32829}" srcOrd="0" destOrd="0" parTransId="{523DBBE4-5277-4B08-A18A-6AE219E1E745}" sibTransId="{D8BB7A20-0DE1-4808-B078-8BDF8750C0DD}"/>
    <dgm:cxn modelId="{122750EF-EEBD-40D2-B1EE-72B97DAFC399}" srcId="{6509DE93-5CD0-41B6-B883-2847968710AB}" destId="{DC332256-1C22-45A2-A3A5-5C1C11DB0E35}" srcOrd="0" destOrd="0" parTransId="{FB5AEAF1-5493-4213-9A58-09A67593CBF1}" sibTransId="{5241FCDF-EF90-4500-ABFC-F6635C706ABF}"/>
    <dgm:cxn modelId="{C8E72A92-D2FB-4057-B124-E6F670F09660}" type="presParOf" srcId="{3BE35839-EFD3-435B-A17F-3771B225AE71}" destId="{9F4F4B85-0497-4051-AC16-7B780B3D2117}" srcOrd="0" destOrd="0" presId="urn:microsoft.com/office/officeart/2005/8/layout/hList2"/>
    <dgm:cxn modelId="{BACCE91E-7B72-4D9A-A8C9-3F36AD220EE6}" type="presParOf" srcId="{9F4F4B85-0497-4051-AC16-7B780B3D2117}" destId="{A50FC380-C96A-463F-BE07-4F0CCC247380}" srcOrd="0" destOrd="0" presId="urn:microsoft.com/office/officeart/2005/8/layout/hList2"/>
    <dgm:cxn modelId="{8D04D679-C11A-4228-96E6-37ECB4669FA7}" type="presParOf" srcId="{9F4F4B85-0497-4051-AC16-7B780B3D2117}" destId="{32362E22-C1E0-490D-8286-C0645E010797}" srcOrd="1" destOrd="0" presId="urn:microsoft.com/office/officeart/2005/8/layout/hList2"/>
    <dgm:cxn modelId="{61AD4445-2BDE-4DA5-A7E1-83666E5B4A76}" type="presParOf" srcId="{9F4F4B85-0497-4051-AC16-7B780B3D2117}" destId="{31E79E57-E333-4C82-8B98-A828BAF5EE1F}" srcOrd="2" destOrd="0" presId="urn:microsoft.com/office/officeart/2005/8/layout/hList2"/>
    <dgm:cxn modelId="{351B55DC-2614-4197-AF5F-CB1ED1CE2045}" type="presParOf" srcId="{3BE35839-EFD3-435B-A17F-3771B225AE71}" destId="{E0B0E1B9-7969-464E-BDF8-B5F11E54AE51}" srcOrd="1" destOrd="0" presId="urn:microsoft.com/office/officeart/2005/8/layout/hList2"/>
    <dgm:cxn modelId="{3D6F7A84-A758-4DD6-A30D-5A347ED51D8B}" type="presParOf" srcId="{3BE35839-EFD3-435B-A17F-3771B225AE71}" destId="{939EEE3A-2C5B-4E2E-8737-E96A4E334B92}" srcOrd="2" destOrd="0" presId="urn:microsoft.com/office/officeart/2005/8/layout/hList2"/>
    <dgm:cxn modelId="{13FDBCF6-D9C0-44A6-B0EF-9D7AB7DF01AC}" type="presParOf" srcId="{939EEE3A-2C5B-4E2E-8737-E96A4E334B92}" destId="{42643F37-2A71-4764-8E67-71AF224FD6C4}" srcOrd="0" destOrd="0" presId="urn:microsoft.com/office/officeart/2005/8/layout/hList2"/>
    <dgm:cxn modelId="{D32346C0-D5AC-4064-8343-D2BBA0FC4B20}" type="presParOf" srcId="{939EEE3A-2C5B-4E2E-8737-E96A4E334B92}" destId="{9EFAD45A-A654-4BED-8143-4D08091F6758}" srcOrd="1" destOrd="0" presId="urn:microsoft.com/office/officeart/2005/8/layout/hList2"/>
    <dgm:cxn modelId="{763DF2F9-79CE-4973-8D91-E9D7AF60C74B}" type="presParOf" srcId="{939EEE3A-2C5B-4E2E-8737-E96A4E334B92}" destId="{E98B64BC-6D41-4D5F-931B-15CE36CD2668}" srcOrd="2" destOrd="0" presId="urn:microsoft.com/office/officeart/2005/8/layout/hList2"/>
    <dgm:cxn modelId="{D181425E-E798-49ED-A398-9095ED29A0E3}" type="presParOf" srcId="{3BE35839-EFD3-435B-A17F-3771B225AE71}" destId="{9B7C302A-31CB-4074-8F75-57F49F8F9421}" srcOrd="3" destOrd="0" presId="urn:microsoft.com/office/officeart/2005/8/layout/hList2"/>
    <dgm:cxn modelId="{3B959190-1C55-4FDB-8301-74753090932C}" type="presParOf" srcId="{3BE35839-EFD3-435B-A17F-3771B225AE71}" destId="{B6D357AE-CD90-470C-A26A-BD6309B74292}" srcOrd="4" destOrd="0" presId="urn:microsoft.com/office/officeart/2005/8/layout/hList2"/>
    <dgm:cxn modelId="{30743160-1390-4C84-92D5-EBC81AACC716}" type="presParOf" srcId="{B6D357AE-CD90-470C-A26A-BD6309B74292}" destId="{CA1F2C72-6595-4187-8598-1CD88A538387}" srcOrd="0" destOrd="0" presId="urn:microsoft.com/office/officeart/2005/8/layout/hList2"/>
    <dgm:cxn modelId="{1685A531-EBAD-4735-AABA-B9C193403303}" type="presParOf" srcId="{B6D357AE-CD90-470C-A26A-BD6309B74292}" destId="{BDEB4F6D-19C6-463E-8EC0-2D850E8EBCC5}" srcOrd="1" destOrd="0" presId="urn:microsoft.com/office/officeart/2005/8/layout/hList2"/>
    <dgm:cxn modelId="{41281F26-E328-4F25-AAAB-84B520487DAC}" type="presParOf" srcId="{B6D357AE-CD90-470C-A26A-BD6309B74292}" destId="{39659CE4-B102-4F80-9A7F-C00CC84DE58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B60F7E-DCCC-4376-A9AD-60037254E9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73FAD3-03EA-44CE-AC47-4C91294B64D1}">
      <dgm:prSet phldrT="[Text]" custT="1"/>
      <dgm:spPr>
        <a:solidFill>
          <a:srgbClr val="1AB4D7"/>
        </a:solidFill>
      </dgm:spPr>
      <dgm:t>
        <a:bodyPr/>
        <a:lstStyle/>
        <a:p>
          <a:r>
            <a:rPr lang="en-US" sz="1800" dirty="0">
              <a:solidFill>
                <a:schemeClr val="tx2"/>
              </a:solidFill>
            </a:rPr>
            <a:t>Initiative on the impact of digitalization in the organization of work and its effect in the demand for digital skills in Latin America and the Caribbean.</a:t>
          </a:r>
        </a:p>
        <a:p>
          <a:r>
            <a:rPr lang="en-US" sz="1800" dirty="0">
              <a:solidFill>
                <a:schemeClr val="tx1"/>
              </a:solidFill>
            </a:rPr>
            <a:t>* </a:t>
          </a:r>
          <a:r>
            <a:rPr lang="en-US" sz="1800" b="1" dirty="0">
              <a:solidFill>
                <a:schemeClr val="tx1"/>
              </a:solidFill>
            </a:rPr>
            <a:t>Regional Initiative</a:t>
          </a:r>
          <a:endParaRPr lang="en-US" sz="1800" dirty="0">
            <a:solidFill>
              <a:schemeClr val="tx1"/>
            </a:solidFill>
          </a:endParaRPr>
        </a:p>
      </dgm:t>
    </dgm:pt>
    <dgm:pt modelId="{753F6766-E95E-451A-B800-41389D9755F5}" type="parTrans" cxnId="{28CCA2AB-0E38-4EC2-A003-AA40D67913A2}">
      <dgm:prSet/>
      <dgm:spPr/>
      <dgm:t>
        <a:bodyPr/>
        <a:lstStyle/>
        <a:p>
          <a:endParaRPr lang="en-US"/>
        </a:p>
      </dgm:t>
    </dgm:pt>
    <dgm:pt modelId="{98E64F4A-61E4-4673-B912-57BEAB3308B9}" type="sibTrans" cxnId="{28CCA2AB-0E38-4EC2-A003-AA40D67913A2}">
      <dgm:prSet/>
      <dgm:spPr/>
      <dgm:t>
        <a:bodyPr/>
        <a:lstStyle/>
        <a:p>
          <a:endParaRPr lang="en-US"/>
        </a:p>
      </dgm:t>
    </dgm:pt>
    <dgm:pt modelId="{17183B70-4F03-4FC0-B548-0F986D66A8BA}">
      <dgm:prSet phldrT="[Text]" custT="1"/>
      <dgm:spPr>
        <a:solidFill>
          <a:srgbClr val="61C494"/>
        </a:solidFill>
      </dgm:spPr>
      <dgm:t>
        <a:bodyPr/>
        <a:lstStyle/>
        <a:p>
          <a:r>
            <a:rPr lang="en-US" sz="1800" dirty="0">
              <a:solidFill>
                <a:schemeClr val="tx2"/>
              </a:solidFill>
            </a:rPr>
            <a:t>A framework and toolkit for assessing and guiding digital transformation of TVET institutions.</a:t>
          </a:r>
          <a:endParaRPr lang="en-US" sz="1800" dirty="0"/>
        </a:p>
      </dgm:t>
    </dgm:pt>
    <dgm:pt modelId="{7F79C5EE-F406-426B-92D2-810CBC82A111}" type="parTrans" cxnId="{4DB9E17F-ABDC-4840-9A53-EEC0B8D66D25}">
      <dgm:prSet/>
      <dgm:spPr/>
      <dgm:t>
        <a:bodyPr/>
        <a:lstStyle/>
        <a:p>
          <a:endParaRPr lang="en-US"/>
        </a:p>
      </dgm:t>
    </dgm:pt>
    <dgm:pt modelId="{29B0F91B-6D09-4CF2-A9A3-8F36CE79BB84}" type="sibTrans" cxnId="{4DB9E17F-ABDC-4840-9A53-EEC0B8D66D25}">
      <dgm:prSet/>
      <dgm:spPr/>
      <dgm:t>
        <a:bodyPr/>
        <a:lstStyle/>
        <a:p>
          <a:endParaRPr lang="en-US"/>
        </a:p>
      </dgm:t>
    </dgm:pt>
    <dgm:pt modelId="{20D0ACA1-773B-4E5E-91FA-7935426FF212}">
      <dgm:prSet custT="1"/>
      <dgm:spPr>
        <a:solidFill>
          <a:srgbClr val="15B2DB"/>
        </a:solidFill>
      </dgm:spPr>
      <dgm:t>
        <a:bodyPr/>
        <a:lstStyle/>
        <a:p>
          <a:r>
            <a:rPr lang="en-US" sz="1800" dirty="0">
              <a:solidFill>
                <a:schemeClr val="tx2"/>
              </a:solidFill>
            </a:rPr>
            <a:t>Technical cooperation and capacity building on methods and pedagogy innovation for the development of skills for the digital economy.</a:t>
          </a:r>
        </a:p>
      </dgm:t>
    </dgm:pt>
    <dgm:pt modelId="{9EE47274-4B14-41E9-80FD-DA00BF319D08}" type="parTrans" cxnId="{D0A1B6E5-F11E-4183-808C-F132963C8082}">
      <dgm:prSet/>
      <dgm:spPr/>
      <dgm:t>
        <a:bodyPr/>
        <a:lstStyle/>
        <a:p>
          <a:endParaRPr lang="en-US"/>
        </a:p>
      </dgm:t>
    </dgm:pt>
    <dgm:pt modelId="{B4257B56-B886-4BBD-B4F3-29C4E0057732}" type="sibTrans" cxnId="{D0A1B6E5-F11E-4183-808C-F132963C8082}">
      <dgm:prSet/>
      <dgm:spPr/>
      <dgm:t>
        <a:bodyPr/>
        <a:lstStyle/>
        <a:p>
          <a:endParaRPr lang="en-US"/>
        </a:p>
      </dgm:t>
    </dgm:pt>
    <dgm:pt modelId="{496EA37B-AF77-4DE2-A833-ED38971C9395}" type="pres">
      <dgm:prSet presAssocID="{63B60F7E-DCCC-4376-A9AD-60037254E917}" presName="linear" presStyleCnt="0">
        <dgm:presLayoutVars>
          <dgm:animLvl val="lvl"/>
          <dgm:resizeHandles val="exact"/>
        </dgm:presLayoutVars>
      </dgm:prSet>
      <dgm:spPr/>
    </dgm:pt>
    <dgm:pt modelId="{33818CB0-4A5E-4233-9E3C-70F0175A4602}" type="pres">
      <dgm:prSet presAssocID="{D773FAD3-03EA-44CE-AC47-4C91294B64D1}" presName="parentText" presStyleLbl="node1" presStyleIdx="0" presStyleCnt="3" custLinFactNeighborX="-146" custLinFactNeighborY="-2106">
        <dgm:presLayoutVars>
          <dgm:chMax val="0"/>
          <dgm:bulletEnabled val="1"/>
        </dgm:presLayoutVars>
      </dgm:prSet>
      <dgm:spPr/>
    </dgm:pt>
    <dgm:pt modelId="{061E48E7-DE83-43DF-85CF-C2C1DA65AB31}" type="pres">
      <dgm:prSet presAssocID="{98E64F4A-61E4-4673-B912-57BEAB3308B9}" presName="spacer" presStyleCnt="0"/>
      <dgm:spPr/>
    </dgm:pt>
    <dgm:pt modelId="{C706B748-36F0-40E9-BBAB-90D581C5FFD1}" type="pres">
      <dgm:prSet presAssocID="{17183B70-4F03-4FC0-B548-0F986D66A8BA}" presName="parentText" presStyleLbl="node1" presStyleIdx="1" presStyleCnt="3" custLinFactNeighborX="-146" custLinFactNeighborY="-18162">
        <dgm:presLayoutVars>
          <dgm:chMax val="0"/>
          <dgm:bulletEnabled val="1"/>
        </dgm:presLayoutVars>
      </dgm:prSet>
      <dgm:spPr/>
    </dgm:pt>
    <dgm:pt modelId="{FCD0FCA8-866F-4D1F-9358-ADFA30469A07}" type="pres">
      <dgm:prSet presAssocID="{29B0F91B-6D09-4CF2-A9A3-8F36CE79BB84}" presName="spacer" presStyleCnt="0"/>
      <dgm:spPr/>
    </dgm:pt>
    <dgm:pt modelId="{FD7809EF-C06F-4A88-9E9A-A08FBB072690}" type="pres">
      <dgm:prSet presAssocID="{20D0ACA1-773B-4E5E-91FA-7935426FF212}" presName="parentText" presStyleLbl="node1" presStyleIdx="2" presStyleCnt="3" custLinFactNeighborY="42370">
        <dgm:presLayoutVars>
          <dgm:chMax val="0"/>
          <dgm:bulletEnabled val="1"/>
        </dgm:presLayoutVars>
      </dgm:prSet>
      <dgm:spPr/>
    </dgm:pt>
  </dgm:ptLst>
  <dgm:cxnLst>
    <dgm:cxn modelId="{DE25501A-11B5-4C06-A199-AC704158D485}" type="presOf" srcId="{17183B70-4F03-4FC0-B548-0F986D66A8BA}" destId="{C706B748-36F0-40E9-BBAB-90D581C5FFD1}" srcOrd="0" destOrd="0" presId="urn:microsoft.com/office/officeart/2005/8/layout/vList2"/>
    <dgm:cxn modelId="{11510A53-7C35-4FF5-ABA7-9D5536D84AC2}" type="presOf" srcId="{63B60F7E-DCCC-4376-A9AD-60037254E917}" destId="{496EA37B-AF77-4DE2-A833-ED38971C9395}" srcOrd="0" destOrd="0" presId="urn:microsoft.com/office/officeart/2005/8/layout/vList2"/>
    <dgm:cxn modelId="{9EDA9756-D5A9-4D24-B846-00DF967DF076}" type="presOf" srcId="{D773FAD3-03EA-44CE-AC47-4C91294B64D1}" destId="{33818CB0-4A5E-4233-9E3C-70F0175A4602}" srcOrd="0" destOrd="0" presId="urn:microsoft.com/office/officeart/2005/8/layout/vList2"/>
    <dgm:cxn modelId="{4DB9E17F-ABDC-4840-9A53-EEC0B8D66D25}" srcId="{63B60F7E-DCCC-4376-A9AD-60037254E917}" destId="{17183B70-4F03-4FC0-B548-0F986D66A8BA}" srcOrd="1" destOrd="0" parTransId="{7F79C5EE-F406-426B-92D2-810CBC82A111}" sibTransId="{29B0F91B-6D09-4CF2-A9A3-8F36CE79BB84}"/>
    <dgm:cxn modelId="{E1E723A7-8745-4322-AAE6-070F7948AF31}" type="presOf" srcId="{20D0ACA1-773B-4E5E-91FA-7935426FF212}" destId="{FD7809EF-C06F-4A88-9E9A-A08FBB072690}" srcOrd="0" destOrd="0" presId="urn:microsoft.com/office/officeart/2005/8/layout/vList2"/>
    <dgm:cxn modelId="{28CCA2AB-0E38-4EC2-A003-AA40D67913A2}" srcId="{63B60F7E-DCCC-4376-A9AD-60037254E917}" destId="{D773FAD3-03EA-44CE-AC47-4C91294B64D1}" srcOrd="0" destOrd="0" parTransId="{753F6766-E95E-451A-B800-41389D9755F5}" sibTransId="{98E64F4A-61E4-4673-B912-57BEAB3308B9}"/>
    <dgm:cxn modelId="{D0A1B6E5-F11E-4183-808C-F132963C8082}" srcId="{63B60F7E-DCCC-4376-A9AD-60037254E917}" destId="{20D0ACA1-773B-4E5E-91FA-7935426FF212}" srcOrd="2" destOrd="0" parTransId="{9EE47274-4B14-41E9-80FD-DA00BF319D08}" sibTransId="{B4257B56-B886-4BBD-B4F3-29C4E0057732}"/>
    <dgm:cxn modelId="{A336FE55-8D2B-4445-A373-9EE0852CE056}" type="presParOf" srcId="{496EA37B-AF77-4DE2-A833-ED38971C9395}" destId="{33818CB0-4A5E-4233-9E3C-70F0175A4602}" srcOrd="0" destOrd="0" presId="urn:microsoft.com/office/officeart/2005/8/layout/vList2"/>
    <dgm:cxn modelId="{821CF188-6F63-4998-BC40-AB952E371429}" type="presParOf" srcId="{496EA37B-AF77-4DE2-A833-ED38971C9395}" destId="{061E48E7-DE83-43DF-85CF-C2C1DA65AB31}" srcOrd="1" destOrd="0" presId="urn:microsoft.com/office/officeart/2005/8/layout/vList2"/>
    <dgm:cxn modelId="{4A7D178C-AB2C-4C88-86BB-AB50D159E3A8}" type="presParOf" srcId="{496EA37B-AF77-4DE2-A833-ED38971C9395}" destId="{C706B748-36F0-40E9-BBAB-90D581C5FFD1}" srcOrd="2" destOrd="0" presId="urn:microsoft.com/office/officeart/2005/8/layout/vList2"/>
    <dgm:cxn modelId="{37FC1262-69CD-4E2B-9A6C-B197952F77B3}" type="presParOf" srcId="{496EA37B-AF77-4DE2-A833-ED38971C9395}" destId="{FCD0FCA8-866F-4D1F-9358-ADFA30469A07}" srcOrd="3" destOrd="0" presId="urn:microsoft.com/office/officeart/2005/8/layout/vList2"/>
    <dgm:cxn modelId="{8ADAFCE4-9637-40A4-B7CD-046CC9698607}" type="presParOf" srcId="{496EA37B-AF77-4DE2-A833-ED38971C9395}" destId="{FD7809EF-C06F-4A88-9E9A-A08FBB0726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79E57-E333-4C82-8B98-A828BAF5EE1F}">
      <dsp:nvSpPr>
        <dsp:cNvPr id="0" name=""/>
        <dsp:cNvSpPr/>
      </dsp:nvSpPr>
      <dsp:spPr>
        <a:xfrm rot="16200000">
          <a:off x="-1968091" y="2992145"/>
          <a:ext cx="4559639" cy="494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5901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597CDD"/>
              </a:solidFill>
            </a:rPr>
            <a:t>Technical assistance and training</a:t>
          </a:r>
        </a:p>
      </dsp:txBody>
      <dsp:txXfrm>
        <a:off x="-1968091" y="2992145"/>
        <a:ext cx="4559639" cy="494249"/>
      </dsp:txXfrm>
    </dsp:sp>
    <dsp:sp modelId="{32362E22-C1E0-490D-8286-C0645E010797}">
      <dsp:nvSpPr>
        <dsp:cNvPr id="0" name=""/>
        <dsp:cNvSpPr/>
      </dsp:nvSpPr>
      <dsp:spPr>
        <a:xfrm>
          <a:off x="558853" y="959450"/>
          <a:ext cx="2461886" cy="4559639"/>
        </a:xfrm>
        <a:prstGeom prst="rect">
          <a:avLst/>
        </a:prstGeom>
        <a:solidFill>
          <a:srgbClr val="597CD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3590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Since 2012 ILO/Cinterfor has supported the development of mechanisms to anticipate skills needs. It covers mostly SENAI´s (the industrial NTA in Brazil) prospective model but also SENA (Colombia), SENCE (Chile) and SKILLS Dept. (in HQ) methodologies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8853" y="959450"/>
        <a:ext cx="2461886" cy="4559639"/>
      </dsp:txXfrm>
    </dsp:sp>
    <dsp:sp modelId="{A50FC380-C96A-463F-BE07-4F0CCC247380}">
      <dsp:nvSpPr>
        <dsp:cNvPr id="0" name=""/>
        <dsp:cNvSpPr/>
      </dsp:nvSpPr>
      <dsp:spPr>
        <a:xfrm>
          <a:off x="64603" y="307041"/>
          <a:ext cx="988498" cy="988498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B64BC-6D41-4D5F-931B-15CE36CD2668}">
      <dsp:nvSpPr>
        <dsp:cNvPr id="0" name=""/>
        <dsp:cNvSpPr/>
      </dsp:nvSpPr>
      <dsp:spPr>
        <a:xfrm rot="16200000">
          <a:off x="1603149" y="3215553"/>
          <a:ext cx="4598761" cy="314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5901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597CDD"/>
              </a:solidFill>
            </a:rPr>
            <a:t>Cooperation and knowledge management</a:t>
          </a:r>
        </a:p>
      </dsp:txBody>
      <dsp:txXfrm>
        <a:off x="1603149" y="3215553"/>
        <a:ext cx="4598761" cy="314446"/>
      </dsp:txXfrm>
    </dsp:sp>
    <dsp:sp modelId="{9EFAD45A-A654-4BED-8143-4D08091F6758}">
      <dsp:nvSpPr>
        <dsp:cNvPr id="0" name=""/>
        <dsp:cNvSpPr/>
      </dsp:nvSpPr>
      <dsp:spPr>
        <a:xfrm>
          <a:off x="4149655" y="959450"/>
          <a:ext cx="2461886" cy="4559639"/>
        </a:xfrm>
        <a:prstGeom prst="rect">
          <a:avLst/>
        </a:prstGeom>
        <a:solidFill>
          <a:srgbClr val="9FB3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3590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 than 78 technicians from 22 countries have been trained. 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 than 50 prospective studies in its website (database on prospective studies)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9655" y="959450"/>
        <a:ext cx="2461886" cy="4559639"/>
      </dsp:txXfrm>
    </dsp:sp>
    <dsp:sp modelId="{42643F37-2A71-4764-8E67-71AF224FD6C4}">
      <dsp:nvSpPr>
        <dsp:cNvPr id="0" name=""/>
        <dsp:cNvSpPr/>
      </dsp:nvSpPr>
      <dsp:spPr>
        <a:xfrm>
          <a:off x="3655405" y="345582"/>
          <a:ext cx="988498" cy="988498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2">
                <a:alpha val="90000"/>
                <a:hueOff val="-38983"/>
                <a:satOff val="-1125"/>
                <a:lumOff val="4622"/>
                <a:alphaOff val="-20000"/>
                <a:shade val="20000"/>
                <a:satMod val="200000"/>
              </a:schemeClr>
              <a:schemeClr val="accent2">
                <a:alpha val="90000"/>
                <a:hueOff val="-38983"/>
                <a:satOff val="-1125"/>
                <a:lumOff val="4622"/>
                <a:alphaOff val="-2000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7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59CE4-B102-4F80-9A7F-C00CC84DE588}">
      <dsp:nvSpPr>
        <dsp:cNvPr id="0" name=""/>
        <dsp:cNvSpPr/>
      </dsp:nvSpPr>
      <dsp:spPr>
        <a:xfrm rot="16200000">
          <a:off x="5213512" y="3058898"/>
          <a:ext cx="4559639" cy="494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5901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3">
                  <a:lumMod val="50000"/>
                </a:schemeClr>
              </a:solidFill>
            </a:rPr>
            <a:t>New offer– learning, practice, capabilities</a:t>
          </a:r>
        </a:p>
      </dsp:txBody>
      <dsp:txXfrm>
        <a:off x="5213512" y="3058898"/>
        <a:ext cx="4559639" cy="494249"/>
      </dsp:txXfrm>
    </dsp:sp>
    <dsp:sp modelId="{BDEB4F6D-19C6-463E-8EC0-2D850E8EBCC5}">
      <dsp:nvSpPr>
        <dsp:cNvPr id="0" name=""/>
        <dsp:cNvSpPr/>
      </dsp:nvSpPr>
      <dsp:spPr>
        <a:xfrm>
          <a:off x="7740457" y="959450"/>
          <a:ext cx="2461886" cy="4559639"/>
        </a:xfrm>
        <a:prstGeom prst="rect">
          <a:avLst/>
        </a:prstGeom>
        <a:solidFill>
          <a:schemeClr val="accent3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3590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Coordinating a Collaborative Innovation Project (CIP) on Skills Forecasting for a Green Transition (Chile, Dominican Republic, Uruguay).</a:t>
          </a:r>
          <a:br>
            <a:rPr lang="en-US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Using Big Data to accelerate forecasting methodologies.  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0457" y="959450"/>
        <a:ext cx="2461886" cy="4559639"/>
      </dsp:txXfrm>
    </dsp:sp>
    <dsp:sp modelId="{CA1F2C72-6595-4187-8598-1CD88A538387}">
      <dsp:nvSpPr>
        <dsp:cNvPr id="0" name=""/>
        <dsp:cNvSpPr/>
      </dsp:nvSpPr>
      <dsp:spPr>
        <a:xfrm>
          <a:off x="7246207" y="307041"/>
          <a:ext cx="988498" cy="988498"/>
        </a:xfrm>
        <a:prstGeom prst="rect">
          <a:avLst/>
        </a:prstGeom>
        <a:blipFill>
          <a:blip xmlns:r="http://schemas.openxmlformats.org/officeDocument/2006/relationships" r:embed="rId4">
            <a:duotone>
              <a:schemeClr val="accent2">
                <a:alpha val="90000"/>
                <a:hueOff val="-77966"/>
                <a:satOff val="-2251"/>
                <a:lumOff val="9244"/>
                <a:alphaOff val="-40000"/>
                <a:shade val="20000"/>
                <a:satMod val="200000"/>
              </a:schemeClr>
              <a:schemeClr val="accent2">
                <a:alpha val="90000"/>
                <a:hueOff val="-77966"/>
                <a:satOff val="-2251"/>
                <a:lumOff val="9244"/>
                <a:alphaOff val="-40000"/>
                <a:tint val="12000"/>
                <a:satMod val="190000"/>
              </a:schemeClr>
            </a:duotone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18CB0-4A5E-4233-9E3C-70F0175A4602}">
      <dsp:nvSpPr>
        <dsp:cNvPr id="0" name=""/>
        <dsp:cNvSpPr/>
      </dsp:nvSpPr>
      <dsp:spPr>
        <a:xfrm>
          <a:off x="0" y="0"/>
          <a:ext cx="8563069" cy="1216800"/>
        </a:xfrm>
        <a:prstGeom prst="roundRect">
          <a:avLst/>
        </a:prstGeom>
        <a:solidFill>
          <a:srgbClr val="1AB4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Initiative on the impact of digitalization in the organization of work and its effect in the demand for digital skills in Latin America and the Caribbean.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* </a:t>
          </a:r>
          <a:r>
            <a:rPr lang="en-US" sz="1800" b="1" kern="1200" dirty="0">
              <a:solidFill>
                <a:schemeClr val="tx1"/>
              </a:solidFill>
            </a:rPr>
            <a:t>Regional Initiative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59399" y="59399"/>
        <a:ext cx="8444271" cy="1098002"/>
      </dsp:txXfrm>
    </dsp:sp>
    <dsp:sp modelId="{C706B748-36F0-40E9-BBAB-90D581C5FFD1}">
      <dsp:nvSpPr>
        <dsp:cNvPr id="0" name=""/>
        <dsp:cNvSpPr/>
      </dsp:nvSpPr>
      <dsp:spPr>
        <a:xfrm>
          <a:off x="0" y="1373943"/>
          <a:ext cx="8563069" cy="1216800"/>
        </a:xfrm>
        <a:prstGeom prst="roundRect">
          <a:avLst/>
        </a:prstGeom>
        <a:solidFill>
          <a:srgbClr val="61C4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A framework and toolkit for assessing and guiding digital transformation of TVET institutions.</a:t>
          </a:r>
          <a:endParaRPr lang="en-US" sz="1800" kern="1200" dirty="0"/>
        </a:p>
      </dsp:txBody>
      <dsp:txXfrm>
        <a:off x="59399" y="1433342"/>
        <a:ext cx="8444271" cy="1098002"/>
      </dsp:txXfrm>
    </dsp:sp>
    <dsp:sp modelId="{FD7809EF-C06F-4A88-9E9A-A08FBB072690}">
      <dsp:nvSpPr>
        <dsp:cNvPr id="0" name=""/>
        <dsp:cNvSpPr/>
      </dsp:nvSpPr>
      <dsp:spPr>
        <a:xfrm>
          <a:off x="0" y="2815884"/>
          <a:ext cx="8563069" cy="1216800"/>
        </a:xfrm>
        <a:prstGeom prst="roundRect">
          <a:avLst/>
        </a:prstGeom>
        <a:solidFill>
          <a:srgbClr val="15B2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Technical cooperation and capacity building on methods and pedagogy innovation for the development of skills for the digital economy.</a:t>
          </a:r>
        </a:p>
      </dsp:txBody>
      <dsp:txXfrm>
        <a:off x="59399" y="2875283"/>
        <a:ext cx="8444271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15936-5C5A-4309-A6B0-D892F1E16424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31542-DAE8-4B44-9688-581B225BC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2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538" y="2873014"/>
            <a:ext cx="7200000" cy="608525"/>
          </a:xfrm>
        </p:spPr>
        <p:txBody>
          <a:bodyPr wrap="square" bIns="54000" anchor="t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538" y="3481539"/>
            <a:ext cx="7200000" cy="165576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1200"/>
              </a:spcAft>
              <a:buNone/>
              <a:defRPr sz="4000" b="0">
                <a:solidFill>
                  <a:schemeClr val="accent1"/>
                </a:solidFill>
              </a:defRPr>
            </a:lvl1pPr>
            <a:lvl2pPr marL="0" indent="0" algn="l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8" y="6180035"/>
            <a:ext cx="2743200" cy="216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/>
              <a:t>Date: Monday / 01 / October /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724E6D37-F7D2-F548-BF0E-625EE88968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946400" y="0"/>
            <a:ext cx="9245600" cy="5321300"/>
          </a:xfrm>
          <a:custGeom>
            <a:avLst/>
            <a:gdLst>
              <a:gd name="connsiteX0" fmla="*/ 0 w 9245600"/>
              <a:gd name="connsiteY0" fmla="*/ 0 h 5321300"/>
              <a:gd name="connsiteX1" fmla="*/ 9245600 w 9245600"/>
              <a:gd name="connsiteY1" fmla="*/ 0 h 5321300"/>
              <a:gd name="connsiteX2" fmla="*/ 9245600 w 9245600"/>
              <a:gd name="connsiteY2" fmla="*/ 5321300 h 5321300"/>
              <a:gd name="connsiteX3" fmla="*/ 0 w 9245600"/>
              <a:gd name="connsiteY3" fmla="*/ 5321300 h 5321300"/>
              <a:gd name="connsiteX4" fmla="*/ 0 w 9245600"/>
              <a:gd name="connsiteY4" fmla="*/ 0 h 5321300"/>
              <a:gd name="connsiteX0" fmla="*/ 0 w 9245600"/>
              <a:gd name="connsiteY0" fmla="*/ 0 h 5321300"/>
              <a:gd name="connsiteX1" fmla="*/ 9245600 w 9245600"/>
              <a:gd name="connsiteY1" fmla="*/ 0 h 5321300"/>
              <a:gd name="connsiteX2" fmla="*/ 9245600 w 9245600"/>
              <a:gd name="connsiteY2" fmla="*/ 5321300 h 5321300"/>
              <a:gd name="connsiteX3" fmla="*/ 0 w 9245600"/>
              <a:gd name="connsiteY3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600" h="5321300">
                <a:moveTo>
                  <a:pt x="0" y="0"/>
                </a:moveTo>
                <a:lnTo>
                  <a:pt x="9245600" y="0"/>
                </a:lnTo>
                <a:lnTo>
                  <a:pt x="9245600" y="532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picture, or leave unchanged for plain colour fill</a:t>
            </a:r>
          </a:p>
        </p:txBody>
      </p:sp>
      <p:pic>
        <p:nvPicPr>
          <p:cNvPr id="5" name="Picture 4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16293A0-8F5B-B9C4-7DA8-880561C07C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1932" y="-71183"/>
            <a:ext cx="3117661" cy="112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ight Triangle 7"/>
          <p:cNvSpPr/>
          <p:nvPr/>
        </p:nvSpPr>
        <p:spPr>
          <a:xfrm flipH="1">
            <a:off x="5529262" y="3007518"/>
            <a:ext cx="6662738" cy="385048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0538" y="490538"/>
            <a:ext cx="3189328" cy="8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1462" y="6870450"/>
            <a:ext cx="540000" cy="2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fld id="{724E6D37-F7D2-F548-BF0E-625EE88968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8286750" y="4601106"/>
            <a:ext cx="3905250" cy="225689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 rot="10800000">
            <a:off x="3191027" y="2238"/>
            <a:ext cx="8999022" cy="52006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0ED89-0D1D-B881-B032-B05A3FD30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0538" y="519790"/>
            <a:ext cx="3189328" cy="8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 rot="10800000">
            <a:off x="5307376" y="0"/>
            <a:ext cx="6884624" cy="397871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2938F-92CD-28DB-B489-DCCEDFC04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0538" y="519790"/>
            <a:ext cx="3189328" cy="8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1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7200000" cy="1656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5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407" r="38481" b="40746"/>
          <a:stretch/>
        </p:blipFill>
        <p:spPr>
          <a:xfrm>
            <a:off x="-1397975" y="1085561"/>
            <a:ext cx="13604217" cy="5784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2872800"/>
            <a:ext cx="7200000" cy="608525"/>
          </a:xfrm>
        </p:spPr>
        <p:txBody>
          <a:bodyPr bIns="54000" anchor="t" anchorCtr="0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481324"/>
            <a:ext cx="5868000" cy="648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0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2988404"/>
            <a:ext cx="214312" cy="2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05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4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04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9CC4-550F-8F4A-ADFE-87024FA1A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43DA6-A59B-8E4C-B8BF-0A134BE8A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7F251-62A5-874D-A6A0-87EBA36D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B4120-62DF-DB45-9698-F3FE4908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1990-1851-1D48-BFB1-062895B7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6D37-F7D2-F548-BF0E-625EE8896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14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9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51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34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499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6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863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9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57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04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42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42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91C904-F2A9-49A0-8E17-9CD9FBD56B1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54FE86-1D50-4A6B-A507-024F93D50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41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9" y="2393950"/>
            <a:ext cx="7311862" cy="3482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0538" y="4796725"/>
            <a:ext cx="3412800" cy="970829"/>
          </a:xfrm>
        </p:spPr>
        <p:txBody>
          <a:bodyPr tIns="108000">
            <a:spAutoFit/>
          </a:bodyPr>
          <a:lstStyle>
            <a:lvl1pPr marL="489600" indent="-489600">
              <a:buSzPct val="150000"/>
              <a:buFontTx/>
              <a:buBlip>
                <a:blip r:embed="rId2"/>
              </a:buBlip>
              <a:defRPr b="0">
                <a:solidFill>
                  <a:schemeClr val="tx1"/>
                </a:solidFill>
              </a:defRPr>
            </a:lvl1pPr>
            <a:lvl2pPr marL="669600" indent="-180000">
              <a:buClr>
                <a:schemeClr val="accent2"/>
              </a:buClr>
              <a:buSzPct val="80000"/>
              <a:buFont typeface="Wingdings 3" panose="05040102010807070707" pitchFamily="18" charset="2"/>
              <a:buChar char="u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127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+ Cor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9" y="2393950"/>
            <a:ext cx="7311862" cy="3482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54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+ Imag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9" y="2393950"/>
            <a:ext cx="7311862" cy="3482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8289130" y="981075"/>
            <a:ext cx="3902869" cy="5876925"/>
          </a:xfrm>
          <a:custGeom>
            <a:avLst/>
            <a:gdLst>
              <a:gd name="connsiteX0" fmla="*/ 0 w 3902869"/>
              <a:gd name="connsiteY0" fmla="*/ 0 h 5876925"/>
              <a:gd name="connsiteX1" fmla="*/ 3902869 w 3902869"/>
              <a:gd name="connsiteY1" fmla="*/ 0 h 5876925"/>
              <a:gd name="connsiteX2" fmla="*/ 3902869 w 3902869"/>
              <a:gd name="connsiteY2" fmla="*/ 5876925 h 5876925"/>
              <a:gd name="connsiteX3" fmla="*/ 0 w 3902869"/>
              <a:gd name="connsiteY3" fmla="*/ 5876925 h 5876925"/>
              <a:gd name="connsiteX4" fmla="*/ 0 w 3902869"/>
              <a:gd name="connsiteY4" fmla="*/ 0 h 5876925"/>
              <a:gd name="connsiteX0" fmla="*/ 0 w 3902869"/>
              <a:gd name="connsiteY0" fmla="*/ 0 h 5876925"/>
              <a:gd name="connsiteX1" fmla="*/ 3898107 w 3902869"/>
              <a:gd name="connsiteY1" fmla="*/ 2252663 h 5876925"/>
              <a:gd name="connsiteX2" fmla="*/ 3902869 w 3902869"/>
              <a:gd name="connsiteY2" fmla="*/ 5876925 h 5876925"/>
              <a:gd name="connsiteX3" fmla="*/ 0 w 3902869"/>
              <a:gd name="connsiteY3" fmla="*/ 5876925 h 5876925"/>
              <a:gd name="connsiteX4" fmla="*/ 0 w 3902869"/>
              <a:gd name="connsiteY4" fmla="*/ 0 h 587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869" h="5876925">
                <a:moveTo>
                  <a:pt x="0" y="0"/>
                </a:moveTo>
                <a:lnTo>
                  <a:pt x="3898107" y="2252663"/>
                </a:lnTo>
                <a:cubicBezTo>
                  <a:pt x="3899694" y="3460750"/>
                  <a:pt x="3901282" y="4668838"/>
                  <a:pt x="3902869" y="5876925"/>
                </a:cubicBezTo>
                <a:lnTo>
                  <a:pt x="0" y="5876925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288338" y="5876925"/>
            <a:ext cx="3413125" cy="247650"/>
          </a:xfrm>
          <a:custGeom>
            <a:avLst/>
            <a:gdLst>
              <a:gd name="connsiteX0" fmla="*/ 0 w 3413125"/>
              <a:gd name="connsiteY0" fmla="*/ 0 h 247650"/>
              <a:gd name="connsiteX1" fmla="*/ 3413125 w 3413125"/>
              <a:gd name="connsiteY1" fmla="*/ 0 h 247650"/>
              <a:gd name="connsiteX2" fmla="*/ 3413125 w 3413125"/>
              <a:gd name="connsiteY2" fmla="*/ 247650 h 247650"/>
              <a:gd name="connsiteX3" fmla="*/ 0 w 3413125"/>
              <a:gd name="connsiteY3" fmla="*/ 247650 h 247650"/>
              <a:gd name="connsiteX4" fmla="*/ 0 w 3413125"/>
              <a:gd name="connsiteY4" fmla="*/ 0 h 247650"/>
              <a:gd name="connsiteX0" fmla="*/ 0 w 3413125"/>
              <a:gd name="connsiteY0" fmla="*/ 0 h 247650"/>
              <a:gd name="connsiteX1" fmla="*/ 3153569 w 3413125"/>
              <a:gd name="connsiteY1" fmla="*/ 0 h 247650"/>
              <a:gd name="connsiteX2" fmla="*/ 3413125 w 3413125"/>
              <a:gd name="connsiteY2" fmla="*/ 247650 h 247650"/>
              <a:gd name="connsiteX3" fmla="*/ 0 w 3413125"/>
              <a:gd name="connsiteY3" fmla="*/ 247650 h 247650"/>
              <a:gd name="connsiteX4" fmla="*/ 0 w 3413125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3125" h="247650">
                <a:moveTo>
                  <a:pt x="0" y="0"/>
                </a:moveTo>
                <a:lnTo>
                  <a:pt x="3153569" y="0"/>
                </a:lnTo>
                <a:lnTo>
                  <a:pt x="3413125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lIns="108000" anchor="ctr" anchorCtr="0"/>
          <a:lstStyle>
            <a:lvl1pPr>
              <a:defRPr sz="1000" b="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38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2393950"/>
            <a:ext cx="5360400" cy="348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1062" y="2393949"/>
            <a:ext cx="53604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62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2393950"/>
            <a:ext cx="3412800" cy="348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600" y="2393949"/>
            <a:ext cx="34128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288662" y="2393949"/>
            <a:ext cx="34128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8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2393950"/>
            <a:ext cx="3412800" cy="34829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600" y="2393949"/>
            <a:ext cx="3412800" cy="34829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288662" y="2393950"/>
            <a:ext cx="3412801" cy="3482975"/>
          </a:xfrm>
        </p:spPr>
        <p:txBody>
          <a:bodyPr tIns="54000"/>
          <a:lstStyle>
            <a:lvl1pPr marL="360000" indent="-36000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FontTx/>
              <a:buBlip>
                <a:blip r:embed="rId2"/>
              </a:buBlip>
              <a:defRPr sz="6000" b="0" spc="-200" baseline="0">
                <a:solidFill>
                  <a:schemeClr val="accent1"/>
                </a:solidFill>
              </a:defRPr>
            </a:lvl1pPr>
            <a:lvl2pPr marL="3600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/>
            </a:lvl2pPr>
          </a:lstStyle>
          <a:p>
            <a:pPr lvl="0"/>
            <a:r>
              <a:rPr lang="en-US"/>
              <a:t>00.0%</a:t>
            </a:r>
          </a:p>
          <a:p>
            <a:pPr lvl="1"/>
            <a:r>
              <a:rPr lang="en-US"/>
              <a:t>Supporting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39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90538" y="2393950"/>
            <a:ext cx="7380000" cy="3482976"/>
          </a:xfrm>
        </p:spPr>
        <p:txBody>
          <a:bodyPr tIns="0">
            <a:noAutofit/>
          </a:bodyPr>
          <a:lstStyle>
            <a:lvl1pPr marL="489600" indent="-489600">
              <a:buSzPct val="120000"/>
              <a:buFontTx/>
              <a:buBlip>
                <a:blip r:embed="rId2"/>
              </a:buBlip>
              <a:defRPr sz="2300" b="0">
                <a:solidFill>
                  <a:schemeClr val="tx1"/>
                </a:solidFill>
              </a:defRPr>
            </a:lvl1pPr>
            <a:lvl2pPr marL="489600" indent="0">
              <a:buClr>
                <a:schemeClr val="accent2"/>
              </a:buClr>
              <a:buSzPct val="80000"/>
              <a:buFont typeface="Wingdings 3" panose="05040102010807070707" pitchFamily="18" charset="2"/>
              <a:buNone/>
              <a:defRPr sz="2300" baseline="0"/>
            </a:lvl2pPr>
            <a:lvl3pPr marL="669600" indent="-180000">
              <a:spcBef>
                <a:spcPts val="1800"/>
              </a:spcBef>
              <a:defRPr sz="1000"/>
            </a:lvl3pPr>
          </a:lstStyle>
          <a:p>
            <a:pPr lvl="0"/>
            <a:r>
              <a:rPr lang="en-US"/>
              <a:t>Quote (level 1)</a:t>
            </a:r>
          </a:p>
          <a:p>
            <a:pPr lvl="1"/>
            <a:r>
              <a:rPr lang="en-US"/>
              <a:t>Continuation paras (level 2)</a:t>
            </a:r>
          </a:p>
          <a:p>
            <a:pPr lvl="2"/>
            <a:r>
              <a:rPr lang="en-GB"/>
              <a:t>Source (level 3)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270663" y="2447925"/>
            <a:ext cx="3430800" cy="342900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86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538" y="1423195"/>
            <a:ext cx="11210924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2393950"/>
            <a:ext cx="11210924" cy="348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07" b="-9917"/>
          <a:stretch>
            <a:fillRect/>
          </a:stretch>
        </p:blipFill>
        <p:spPr bwMode="auto">
          <a:xfrm>
            <a:off x="10039420" y="6448656"/>
            <a:ext cx="114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153720" y="6374044"/>
            <a:ext cx="15238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UY" altLang="en-US" sz="1200"/>
              <a:t>www.oitcinterfor.org</a:t>
            </a:r>
            <a:endParaRPr lang="en-GB" altLang="en-US" sz="12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51" y="6447069"/>
            <a:ext cx="301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89" y="6378806"/>
            <a:ext cx="37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8662401" y="6380394"/>
            <a:ext cx="103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UY" altLang="en-US" sz="1200"/>
              <a:t>OITCinterfor</a:t>
            </a:r>
            <a:endParaRPr lang="en-GB" altLang="en-US" sz="1400"/>
          </a:p>
        </p:txBody>
      </p:sp>
      <p:pic>
        <p:nvPicPr>
          <p:cNvPr id="5" name="Picture 4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38421D6-A3C4-925B-5AEB-BFEF34F1201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91965" y="89795"/>
            <a:ext cx="3117661" cy="112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7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450"/>
        </a:spcAft>
        <a:buClr>
          <a:schemeClr val="accent2"/>
        </a:buClr>
        <a:buSzPct val="80000"/>
        <a:buFont typeface="Arial" panose="020B0604020202020204" pitchFamily="34" charset="0"/>
        <a:buNone/>
        <a:defRPr sz="14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2"/>
        </a:buClr>
        <a:buSzPct val="80000"/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0" indent="-252000" algn="l" defTabSz="914400" rtl="0" eaLnBrk="1" latinLnBrk="0" hangingPunct="1">
        <a:lnSpc>
          <a:spcPct val="100000"/>
        </a:lnSpc>
        <a:spcBef>
          <a:spcPts val="450"/>
        </a:spcBef>
        <a:buClr>
          <a:schemeClr val="accent2"/>
        </a:buClr>
        <a:buSzPct val="70000"/>
        <a:buFont typeface="Wingdings 3" panose="05040102010807070707" pitchFamily="18" charset="2"/>
        <a:buChar char="u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9">
          <p15:clr>
            <a:srgbClr val="F26B43"/>
          </p15:clr>
        </p15:guide>
        <p15:guide id="4" pos="7371">
          <p15:clr>
            <a:srgbClr val="F26B43"/>
          </p15:clr>
        </p15:guide>
        <p15:guide id="5" orient="horz" pos="309">
          <p15:clr>
            <a:srgbClr val="F26B43"/>
          </p15:clr>
        </p15:guide>
        <p15:guide id="6" orient="horz" pos="4011">
          <p15:clr>
            <a:srgbClr val="F26B43"/>
          </p15:clr>
        </p15:guide>
        <p15:guide id="7" orient="horz" pos="1508">
          <p15:clr>
            <a:srgbClr val="F26B43"/>
          </p15:clr>
        </p15:guide>
        <p15:guide id="8" orient="horz" pos="3702">
          <p15:clr>
            <a:srgbClr val="F26B43"/>
          </p15:clr>
        </p15:guide>
        <p15:guide id="9" orient="horz" pos="15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23099-1B81-B0FF-745A-CD9C51146D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318010" y="243744"/>
            <a:ext cx="3189328" cy="8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BF79135-4AF5-C24D-8C63-5C81649CD22D}"/>
              </a:ext>
            </a:extLst>
          </p:cNvPr>
          <p:cNvSpPr txBox="1">
            <a:spLocks/>
          </p:cNvSpPr>
          <p:nvPr/>
        </p:nvSpPr>
        <p:spPr>
          <a:xfrm>
            <a:off x="394164" y="2042053"/>
            <a:ext cx="5091644" cy="38832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304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ILO/CINTERFOR</a:t>
            </a:r>
          </a:p>
          <a:p>
            <a:endParaRPr lang="en-US" sz="4000" dirty="0">
              <a:solidFill>
                <a:srgbClr val="304F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304F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Inter-American Centre for Knowledge Development in Vocational Training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06D8488-056B-D34D-9A4B-12AD257C6278}"/>
              </a:ext>
            </a:extLst>
          </p:cNvPr>
          <p:cNvSpPr txBox="1">
            <a:spLocks/>
          </p:cNvSpPr>
          <p:nvPr/>
        </p:nvSpPr>
        <p:spPr>
          <a:xfrm>
            <a:off x="632068" y="5952304"/>
            <a:ext cx="2502990" cy="558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" indent="-252000" algn="l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Char char="u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304F94"/>
                </a:solidFill>
              </a:rPr>
              <a:t>20 October, 2023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2088860"/>
            <a:ext cx="294687" cy="345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29" y="1522504"/>
            <a:ext cx="6895171" cy="45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1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442A8-5CB6-3144-9C42-B7F7EACD0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31"/>
            <a:ext cx="10515600" cy="498107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6000" b="1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000" b="1">
                <a:solidFill>
                  <a:schemeClr val="accent1">
                    <a:lumMod val="75000"/>
                  </a:schemeClr>
                </a:solidFill>
              </a:rPr>
              <a:t>Thank You!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8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62" y="1641842"/>
            <a:ext cx="11210924" cy="466044"/>
          </a:xfrm>
        </p:spPr>
        <p:txBody>
          <a:bodyPr/>
          <a:lstStyle/>
          <a:p>
            <a:r>
              <a:rPr lang="en-US" dirty="0"/>
              <a:t>A Network of Technical Assistance &amp; Horizontal Cooperation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629849" y="2938108"/>
            <a:ext cx="4498235" cy="1250079"/>
            <a:chOff x="0" y="1408669"/>
            <a:chExt cx="2063145" cy="1250079"/>
          </a:xfrm>
          <a:scene3d>
            <a:camera prst="orthographicFront"/>
            <a:lightRig rig="flat" dir="t"/>
          </a:scene3d>
        </p:grpSpPr>
        <p:sp>
          <p:nvSpPr>
            <p:cNvPr id="4" name="Rectangle 3"/>
            <p:cNvSpPr/>
            <p:nvPr/>
          </p:nvSpPr>
          <p:spPr>
            <a:xfrm>
              <a:off x="0" y="1420861"/>
              <a:ext cx="2063145" cy="1237887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87069"/>
                <a:satOff val="-12734"/>
                <a:lumOff val="12960"/>
                <a:alphaOff val="0"/>
              </a:schemeClr>
            </a:fillRef>
            <a:effectRef idx="1">
              <a:schemeClr val="accent1">
                <a:shade val="80000"/>
                <a:hueOff val="87069"/>
                <a:satOff val="-12734"/>
                <a:lumOff val="1296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0" y="1408669"/>
              <a:ext cx="2063145" cy="12378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/>
                <a:t>60+ TVET institutions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0379" y="2961409"/>
            <a:ext cx="4341415" cy="1237887"/>
            <a:chOff x="2021637" y="1425858"/>
            <a:chExt cx="2063145" cy="1237887"/>
          </a:xfrm>
          <a:scene3d>
            <a:camera prst="orthographicFront"/>
            <a:lightRig rig="flat" dir="t"/>
          </a:scene3d>
        </p:grpSpPr>
        <p:sp>
          <p:nvSpPr>
            <p:cNvPr id="7" name="Rectangle 6"/>
            <p:cNvSpPr/>
            <p:nvPr/>
          </p:nvSpPr>
          <p:spPr>
            <a:xfrm>
              <a:off x="2021637" y="1425858"/>
              <a:ext cx="2063145" cy="1237887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217672"/>
                <a:satOff val="-31836"/>
                <a:lumOff val="32401"/>
                <a:alphaOff val="0"/>
              </a:schemeClr>
            </a:fillRef>
            <a:effectRef idx="1">
              <a:schemeClr val="accent1">
                <a:shade val="80000"/>
                <a:hueOff val="217672"/>
                <a:satOff val="-31836"/>
                <a:lumOff val="3240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2021637" y="1425858"/>
              <a:ext cx="2063145" cy="12378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/>
                <a:t>28 countries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10207" y="5169522"/>
            <a:ext cx="8971588" cy="618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dirty="0">
                <a:solidFill>
                  <a:schemeClr val="accent1"/>
                </a:solidFill>
              </a:rPr>
              <a:t>Opportunities to 15</a:t>
            </a:r>
            <a:r>
              <a:rPr lang="en-US" sz="3500" kern="1200" dirty="0">
                <a:solidFill>
                  <a:schemeClr val="accent1"/>
                </a:solidFill>
              </a:rPr>
              <a:t> million participants/year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1519079"/>
            <a:ext cx="119513" cy="1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40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7347" y="423369"/>
            <a:ext cx="52134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ILO/Cinterfor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20002" y="556659"/>
            <a:ext cx="179294" cy="210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184478"/>
            <a:ext cx="11802510" cy="5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2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A5D6-B93C-A748-AFF9-A6341F04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1322191"/>
            <a:ext cx="9375357" cy="720000"/>
          </a:xfrm>
        </p:spPr>
        <p:txBody>
          <a:bodyPr/>
          <a:lstStyle/>
          <a:p>
            <a:r>
              <a:rPr lang="en-US" sz="2400" dirty="0"/>
              <a:t>A Renewed Era of Transformations and Network of Alliances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323" y="2005868"/>
            <a:ext cx="87002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Regional requirements for: </a:t>
            </a:r>
            <a:r>
              <a:rPr lang="en-US" b="1" dirty="0"/>
              <a:t>Skilling, Reskilling, Up-Skilling </a:t>
            </a: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Transformations: </a:t>
            </a:r>
            <a:br>
              <a:rPr lang="en-US" b="1" dirty="0"/>
            </a:br>
            <a:r>
              <a:rPr lang="en-US" b="1" dirty="0"/>
              <a:t>- Technological</a:t>
            </a:r>
            <a:br>
              <a:rPr lang="en-US" b="1" dirty="0"/>
            </a:br>
            <a:r>
              <a:rPr lang="en-US" b="1" dirty="0"/>
              <a:t>- Sustainable economies and societies </a:t>
            </a:r>
            <a:br>
              <a:rPr lang="en-US" b="1" dirty="0"/>
            </a:br>
            <a:r>
              <a:rPr lang="en-US" b="1" dirty="0"/>
              <a:t>- Demographic</a:t>
            </a: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Technical assistance </a:t>
            </a: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Collaborative Innovation Projects (CIPs)</a:t>
            </a: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Digital Services Unit </a:t>
            </a:r>
            <a:endParaRPr lang="en-US" dirty="0"/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Quality online courses </a:t>
            </a:r>
            <a:r>
              <a:rPr lang="en-US" dirty="0"/>
              <a:t>(tutoring + capstone project, tripartite/country teams) </a:t>
            </a:r>
          </a:p>
          <a:p>
            <a:pPr marL="288000" indent="-2880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Webinars, Video-Conferences, Co-Creation, Collaborative Projects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AutoShape 2" descr="Impacto del Covid-19 en el empleo: 10 propuestas para afrontarlo - Tu empleo"/>
          <p:cNvSpPr>
            <a:spLocks noChangeAspect="1" noChangeArrowheads="1"/>
          </p:cNvSpPr>
          <p:nvPr/>
        </p:nvSpPr>
        <p:spPr bwMode="auto">
          <a:xfrm>
            <a:off x="-6698980" y="1490561"/>
            <a:ext cx="59307" cy="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1519079"/>
            <a:ext cx="119513" cy="140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62" y="311540"/>
            <a:ext cx="2406438" cy="58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53895365"/>
              </p:ext>
            </p:extLst>
          </p:nvPr>
        </p:nvGraphicFramePr>
        <p:xfrm>
          <a:off x="1090864" y="1018650"/>
          <a:ext cx="10266948" cy="5845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72B784E-B1EC-364A-B650-9210EC2CC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37581" y="338497"/>
            <a:ext cx="6003925" cy="420687"/>
          </a:xfrm>
          <a:prstGeom prst="rect">
            <a:avLst/>
          </a:prstGeom>
        </p:spPr>
        <p:txBody>
          <a:bodyPr/>
          <a:lstStyle/>
          <a:p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Forecasting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25" y="519130"/>
            <a:ext cx="119513" cy="1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8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4F659-7BFB-E045-AC2C-41AD7DEC1777}"/>
              </a:ext>
            </a:extLst>
          </p:cNvPr>
          <p:cNvSpPr txBox="1">
            <a:spLocks/>
          </p:cNvSpPr>
          <p:nvPr/>
        </p:nvSpPr>
        <p:spPr>
          <a:xfrm>
            <a:off x="4807036" y="612134"/>
            <a:ext cx="7104855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employment – SWT - Apprenticeships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6" y="831836"/>
            <a:ext cx="119513" cy="140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7537" y="1701676"/>
            <a:ext cx="1020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Youth unemployment and decent work deficits are a structural feature of labour markets in most Latin American and Caribbean countries, exacerbated by Covid-19 pandemic.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01579" y="1879156"/>
            <a:ext cx="360947" cy="3529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363579" y="2691899"/>
            <a:ext cx="10202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ILO Recommendation 208 (#203) on Quality Apprenticeships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Promoting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Apprenticeships and dual training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LAC region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- Regional Alliance on QA + Technical Secretariat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7536" y="3790348"/>
            <a:ext cx="102027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ILO/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Cinterfor’s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strategic goals: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assist countries in setting up and strengthening their QA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Policy advice on QA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63579" y="5473573"/>
            <a:ext cx="10042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on regulatory frameworks (with GAN)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Employers’ engagements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EuroSocial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BIBB)  on employers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engament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QA)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Capacity development for tripartite constituents and TVET institutions.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601579" y="2799580"/>
            <a:ext cx="360947" cy="3529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601578" y="3870855"/>
            <a:ext cx="360947" cy="3529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>
            <a:off x="601578" y="5620276"/>
            <a:ext cx="360947" cy="3529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54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C0-AD57-4F9B-BAE3-EEFB0D0EE42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C4D1B4-7F13-CF46-8750-CE4F84A4DC81}"/>
              </a:ext>
            </a:extLst>
          </p:cNvPr>
          <p:cNvSpPr txBox="1">
            <a:spLocks/>
          </p:cNvSpPr>
          <p:nvPr/>
        </p:nvSpPr>
        <p:spPr>
          <a:xfrm>
            <a:off x="1128489" y="1374010"/>
            <a:ext cx="7316960" cy="791674"/>
          </a:xfrm>
          <a:prstGeom prst="rect">
            <a:avLst/>
          </a:prstGeom>
        </p:spPr>
        <p:txBody>
          <a:bodyPr vert="horz" wrap="square" lIns="0" tIns="0" rIns="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/>
              <a:t>Digital Skills &amp; Transformation, Pedagogies, Regional Research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25A181-3A99-EA44-9843-B39145A202F4}"/>
              </a:ext>
            </a:extLst>
          </p:cNvPr>
          <p:cNvSpPr txBox="1">
            <a:spLocks/>
          </p:cNvSpPr>
          <p:nvPr/>
        </p:nvSpPr>
        <p:spPr>
          <a:xfrm>
            <a:off x="1245449" y="3287970"/>
            <a:ext cx="7200000" cy="25686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2"/>
              </a:buClr>
              <a:buSzPct val="7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850C2"/>
              </a:buClr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504972"/>
            <a:ext cx="255181" cy="1577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741225671"/>
              </p:ext>
            </p:extLst>
          </p:nvPr>
        </p:nvGraphicFramePr>
        <p:xfrm>
          <a:off x="1078235" y="2676575"/>
          <a:ext cx="8563069" cy="4032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36" y="1486901"/>
            <a:ext cx="119513" cy="140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75" y="0"/>
            <a:ext cx="5847120" cy="36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6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2">
            <a:extLst>
              <a:ext uri="{FF2B5EF4-FFF2-40B4-BE49-F238E27FC236}">
                <a16:creationId xmlns:a16="http://schemas.microsoft.com/office/drawing/2014/main" id="{238FF357-83CC-455B-BC7F-E430234FD6A0}"/>
              </a:ext>
            </a:extLst>
          </p:cNvPr>
          <p:cNvSpPr/>
          <p:nvPr/>
        </p:nvSpPr>
        <p:spPr>
          <a:xfrm>
            <a:off x="9726116" y="2473212"/>
            <a:ext cx="20685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</a:rPr>
              <a:t>Care economy</a:t>
            </a:r>
            <a:br>
              <a:rPr lang="en-US" altLang="ko-KR" dirty="0">
                <a:solidFill>
                  <a:schemeClr val="tx2"/>
                </a:solidFill>
              </a:rPr>
            </a:br>
            <a:r>
              <a:rPr lang="en-US" altLang="ko-KR" dirty="0">
                <a:solidFill>
                  <a:schemeClr val="tx2"/>
                </a:solidFill>
              </a:rPr>
              <a:t>Certification of skills</a:t>
            </a:r>
          </a:p>
          <a:p>
            <a:r>
              <a:rPr lang="en-US" altLang="ko-KR" dirty="0">
                <a:solidFill>
                  <a:schemeClr val="tx2"/>
                </a:solidFill>
              </a:rPr>
              <a:t>STEAM and gender</a:t>
            </a:r>
          </a:p>
          <a:p>
            <a:endParaRPr lang="ko-KR" altLang="en-US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15F04-A7B9-447C-95E3-1B5455BD179D}"/>
              </a:ext>
            </a:extLst>
          </p:cNvPr>
          <p:cNvSpPr txBox="1"/>
          <p:nvPr/>
        </p:nvSpPr>
        <p:spPr>
          <a:xfrm>
            <a:off x="361747" y="1291069"/>
            <a:ext cx="410300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Cinterfor has been promoting a gender equity approach in all training activities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8AF42-8865-463C-8285-DAFFDD8D1146}"/>
              </a:ext>
            </a:extLst>
          </p:cNvPr>
          <p:cNvGrpSpPr/>
          <p:nvPr/>
        </p:nvGrpSpPr>
        <p:grpSpPr>
          <a:xfrm>
            <a:off x="4265687" y="3358686"/>
            <a:ext cx="2524431" cy="2498434"/>
            <a:chOff x="3470581" y="4914283"/>
            <a:chExt cx="1500431" cy="249843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70FFD0-1234-4DB4-AE63-1C784EDE1151}"/>
                </a:ext>
              </a:extLst>
            </p:cNvPr>
            <p:cNvSpPr txBox="1"/>
            <p:nvPr/>
          </p:nvSpPr>
          <p:spPr>
            <a:xfrm>
              <a:off x="3486764" y="5473725"/>
              <a:ext cx="1484248" cy="19389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err="1">
                  <a:solidFill>
                    <a:schemeClr val="tx2"/>
                  </a:solidFill>
                </a:rPr>
                <a:t>PGdeC</a:t>
              </a:r>
              <a:br>
                <a:rPr lang="en-US" b="1" dirty="0">
                  <a:solidFill>
                    <a:schemeClr val="tx2"/>
                  </a:solidFill>
                </a:rPr>
              </a:br>
              <a:r>
                <a:rPr lang="en-US" dirty="0">
                  <a:solidFill>
                    <a:schemeClr val="tx2"/>
                  </a:solidFill>
                </a:rPr>
                <a:t>Quality and equity in vocational training and its contributions for decent work 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USD $ 595.000 (SDC – COSUDE)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0B18-F7B9-4337-9C86-93ADBB2E9A99}"/>
                </a:ext>
              </a:extLst>
            </p:cNvPr>
            <p:cNvSpPr txBox="1"/>
            <p:nvPr/>
          </p:nvSpPr>
          <p:spPr>
            <a:xfrm>
              <a:off x="3470581" y="4914283"/>
              <a:ext cx="14842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accent3">
                      <a:lumMod val="50000"/>
                    </a:schemeClr>
                  </a:solidFill>
                </a:rPr>
                <a:t>2008-2012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614495-DF14-4E60-9873-ADAA0223C389}"/>
              </a:ext>
            </a:extLst>
          </p:cNvPr>
          <p:cNvGrpSpPr/>
          <p:nvPr/>
        </p:nvGrpSpPr>
        <p:grpSpPr>
          <a:xfrm>
            <a:off x="1696544" y="4677578"/>
            <a:ext cx="2359717" cy="2137741"/>
            <a:chOff x="2977958" y="5109615"/>
            <a:chExt cx="2861124" cy="21377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82DFC-C51F-43DC-AF8A-550F312455EC}"/>
                </a:ext>
              </a:extLst>
            </p:cNvPr>
            <p:cNvSpPr txBox="1"/>
            <p:nvPr/>
          </p:nvSpPr>
          <p:spPr>
            <a:xfrm>
              <a:off x="2977958" y="5585363"/>
              <a:ext cx="2679256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Regional </a:t>
              </a:r>
              <a:r>
                <a:rPr lang="en-US" dirty="0" err="1">
                  <a:solidFill>
                    <a:schemeClr val="tx2"/>
                  </a:solidFill>
                </a:rPr>
                <a:t>Programme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Formujer</a:t>
              </a:r>
              <a:endParaRPr lang="en-US" b="1" dirty="0">
                <a:solidFill>
                  <a:schemeClr val="tx2"/>
                </a:solidFill>
              </a:endParaRPr>
            </a:p>
            <a:p>
              <a:r>
                <a:rPr lang="en-US" dirty="0">
                  <a:solidFill>
                    <a:schemeClr val="tx2"/>
                  </a:solidFill>
                </a:rPr>
                <a:t>(Costa Rica, Bolivia, Argentina)</a:t>
              </a:r>
            </a:p>
            <a:p>
              <a:r>
                <a:rPr lang="en-GB" dirty="0">
                  <a:solidFill>
                    <a:schemeClr val="tx2"/>
                  </a:solidFill>
                </a:rPr>
                <a:t>US$ 5.6 </a:t>
              </a:r>
              <a:r>
                <a:rPr lang="en-GB" dirty="0" err="1">
                  <a:solidFill>
                    <a:schemeClr val="tx2"/>
                  </a:solidFill>
                </a:rPr>
                <a:t>millones</a:t>
              </a:r>
              <a:r>
                <a:rPr lang="en-GB" dirty="0">
                  <a:solidFill>
                    <a:schemeClr val="tx2"/>
                  </a:solidFill>
                </a:rPr>
                <a:t> (IADB/FOMIN)</a:t>
              </a:r>
              <a:endParaRPr lang="en-GB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EBE131-1460-4406-8675-2451C4F641E8}"/>
                </a:ext>
              </a:extLst>
            </p:cNvPr>
            <p:cNvSpPr txBox="1"/>
            <p:nvPr/>
          </p:nvSpPr>
          <p:spPr>
            <a:xfrm>
              <a:off x="3072556" y="5109615"/>
              <a:ext cx="276652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accent1"/>
                  </a:solidFill>
                </a:rPr>
                <a:t>1998-2004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17A75C-8D4F-407C-8FB9-98183C0D3E89}"/>
              </a:ext>
            </a:extLst>
          </p:cNvPr>
          <p:cNvGrpSpPr/>
          <p:nvPr/>
        </p:nvGrpSpPr>
        <p:grpSpPr>
          <a:xfrm>
            <a:off x="7052125" y="2599055"/>
            <a:ext cx="2580353" cy="3124348"/>
            <a:chOff x="3087684" y="5049611"/>
            <a:chExt cx="3128643" cy="31243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1C4A31-8376-4CCA-83ED-83895EA3B1F1}"/>
                </a:ext>
              </a:extLst>
            </p:cNvPr>
            <p:cNvSpPr txBox="1"/>
            <p:nvPr/>
          </p:nvSpPr>
          <p:spPr>
            <a:xfrm>
              <a:off x="3087684" y="5403970"/>
              <a:ext cx="3128643" cy="27699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Capacity building on gender equity strategies through the development of </a:t>
              </a:r>
              <a:r>
                <a:rPr lang="en-US" b="1" dirty="0">
                  <a:solidFill>
                    <a:schemeClr val="tx2"/>
                  </a:solidFill>
                </a:rPr>
                <a:t>STEAMS skills </a:t>
              </a:r>
              <a:r>
                <a:rPr lang="en-US" dirty="0">
                  <a:solidFill>
                    <a:schemeClr val="tx2"/>
                  </a:solidFill>
                </a:rPr>
                <a:t>– 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SST cooperation.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Online course: national teams on a practical approach.</a:t>
              </a:r>
            </a:p>
            <a:p>
              <a:r>
                <a:rPr lang="en-US" dirty="0">
                  <a:solidFill>
                    <a:schemeClr val="tx2"/>
                  </a:solidFill>
                </a:rPr>
                <a:t>(SST-PARDEV)</a:t>
              </a:r>
            </a:p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2C4914-FCF7-49A4-A076-6C6EBA7162AF}"/>
                </a:ext>
              </a:extLst>
            </p:cNvPr>
            <p:cNvSpPr txBox="1"/>
            <p:nvPr/>
          </p:nvSpPr>
          <p:spPr>
            <a:xfrm>
              <a:off x="3119000" y="5049611"/>
              <a:ext cx="14842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accent4"/>
                  </a:solidFill>
                </a:rPr>
                <a:t>2021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AD1BBD81-F35A-4A51-A10A-CA29B30C299C}"/>
              </a:ext>
            </a:extLst>
          </p:cNvPr>
          <p:cNvSpPr/>
          <p:nvPr/>
        </p:nvSpPr>
        <p:spPr>
          <a:xfrm>
            <a:off x="1870635" y="3204728"/>
            <a:ext cx="747543" cy="747543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C1AAB15-316B-4F3D-AD96-900FA6F86975}"/>
              </a:ext>
            </a:extLst>
          </p:cNvPr>
          <p:cNvSpPr/>
          <p:nvPr/>
        </p:nvSpPr>
        <p:spPr>
          <a:xfrm>
            <a:off x="4542687" y="1845510"/>
            <a:ext cx="747543" cy="74754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3BD271-0583-4113-BAF7-9C2E5D20EC6B}"/>
              </a:ext>
            </a:extLst>
          </p:cNvPr>
          <p:cNvSpPr/>
          <p:nvPr/>
        </p:nvSpPr>
        <p:spPr>
          <a:xfrm>
            <a:off x="7383424" y="1120879"/>
            <a:ext cx="680780" cy="7475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평행 사변형 3">
            <a:extLst>
              <a:ext uri="{FF2B5EF4-FFF2-40B4-BE49-F238E27FC236}">
                <a16:creationId xmlns:a16="http://schemas.microsoft.com/office/drawing/2014/main" id="{6A0552FD-3BC6-4AC6-8588-1065FE84723D}"/>
              </a:ext>
            </a:extLst>
          </p:cNvPr>
          <p:cNvSpPr/>
          <p:nvPr/>
        </p:nvSpPr>
        <p:spPr>
          <a:xfrm rot="16200000" flipH="1">
            <a:off x="840558" y="4562883"/>
            <a:ext cx="1160004" cy="397131"/>
          </a:xfrm>
          <a:prstGeom prst="parallelogram">
            <a:avLst>
              <a:gd name="adj" fmla="val 103225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7" name="평행 사변형 42">
            <a:extLst>
              <a:ext uri="{FF2B5EF4-FFF2-40B4-BE49-F238E27FC236}">
                <a16:creationId xmlns:a16="http://schemas.microsoft.com/office/drawing/2014/main" id="{BE9F5B9B-63DA-4A64-A1A6-4519B2E50BC1}"/>
              </a:ext>
            </a:extLst>
          </p:cNvPr>
          <p:cNvSpPr/>
          <p:nvPr/>
        </p:nvSpPr>
        <p:spPr>
          <a:xfrm>
            <a:off x="1213399" y="4193875"/>
            <a:ext cx="2842862" cy="410400"/>
          </a:xfrm>
          <a:prstGeom prst="parallelogram">
            <a:avLst>
              <a:gd name="adj" fmla="val 96284"/>
            </a:avLst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" name="평행 사변형 67">
            <a:extLst>
              <a:ext uri="{FF2B5EF4-FFF2-40B4-BE49-F238E27FC236}">
                <a16:creationId xmlns:a16="http://schemas.microsoft.com/office/drawing/2014/main" id="{0F6DB5CB-A23F-43CC-9C33-28BAEBF9E95A}"/>
              </a:ext>
            </a:extLst>
          </p:cNvPr>
          <p:cNvSpPr/>
          <p:nvPr/>
        </p:nvSpPr>
        <p:spPr>
          <a:xfrm rot="16200000" flipH="1">
            <a:off x="2937783" y="3503616"/>
            <a:ext cx="1836917" cy="397131"/>
          </a:xfrm>
          <a:prstGeom prst="parallelogram">
            <a:avLst>
              <a:gd name="adj" fmla="val 103225"/>
            </a:avLst>
          </a:prstGeom>
          <a:solidFill>
            <a:srgbClr val="29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" name="평행 사변형 68">
            <a:extLst>
              <a:ext uri="{FF2B5EF4-FFF2-40B4-BE49-F238E27FC236}">
                <a16:creationId xmlns:a16="http://schemas.microsoft.com/office/drawing/2014/main" id="{9F8151F9-BCCD-4D95-968C-3C19FD904B97}"/>
              </a:ext>
            </a:extLst>
          </p:cNvPr>
          <p:cNvSpPr/>
          <p:nvPr/>
        </p:nvSpPr>
        <p:spPr>
          <a:xfrm>
            <a:off x="3641656" y="2794328"/>
            <a:ext cx="3090353" cy="410400"/>
          </a:xfrm>
          <a:prstGeom prst="parallelogram">
            <a:avLst>
              <a:gd name="adj" fmla="val 96284"/>
            </a:avLst>
          </a:prstGeom>
          <a:solidFill>
            <a:srgbClr val="304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2" name="평행 사변형 69">
            <a:extLst>
              <a:ext uri="{FF2B5EF4-FFF2-40B4-BE49-F238E27FC236}">
                <a16:creationId xmlns:a16="http://schemas.microsoft.com/office/drawing/2014/main" id="{0A8551BA-68C9-4742-8042-B1F6E7E9585E}"/>
              </a:ext>
            </a:extLst>
          </p:cNvPr>
          <p:cNvSpPr/>
          <p:nvPr/>
        </p:nvSpPr>
        <p:spPr>
          <a:xfrm rot="16200000" flipH="1">
            <a:off x="5950231" y="2426216"/>
            <a:ext cx="1160004" cy="397131"/>
          </a:xfrm>
          <a:prstGeom prst="parallelogram">
            <a:avLst>
              <a:gd name="adj" fmla="val 103225"/>
            </a:avLst>
          </a:prstGeom>
          <a:solidFill>
            <a:srgbClr val="597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평행 사변형 70">
            <a:extLst>
              <a:ext uri="{FF2B5EF4-FFF2-40B4-BE49-F238E27FC236}">
                <a16:creationId xmlns:a16="http://schemas.microsoft.com/office/drawing/2014/main" id="{35C13FF6-AE02-4FED-8A0C-4FBF4AF06086}"/>
              </a:ext>
            </a:extLst>
          </p:cNvPr>
          <p:cNvSpPr/>
          <p:nvPr/>
        </p:nvSpPr>
        <p:spPr>
          <a:xfrm>
            <a:off x="6321192" y="2038187"/>
            <a:ext cx="2813602" cy="410400"/>
          </a:xfrm>
          <a:prstGeom prst="parallelogram">
            <a:avLst>
              <a:gd name="adj" fmla="val 96284"/>
            </a:avLst>
          </a:prstGeom>
          <a:solidFill>
            <a:srgbClr val="779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Donut 8">
            <a:extLst>
              <a:ext uri="{FF2B5EF4-FFF2-40B4-BE49-F238E27FC236}">
                <a16:creationId xmlns:a16="http://schemas.microsoft.com/office/drawing/2014/main" id="{2DF7E2BF-F28A-403C-8AD6-8BD7DFDE3DB5}"/>
              </a:ext>
            </a:extLst>
          </p:cNvPr>
          <p:cNvSpPr/>
          <p:nvPr/>
        </p:nvSpPr>
        <p:spPr>
          <a:xfrm>
            <a:off x="4745751" y="2015233"/>
            <a:ext cx="341413" cy="40809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Parallelogram 30">
            <a:extLst>
              <a:ext uri="{FF2B5EF4-FFF2-40B4-BE49-F238E27FC236}">
                <a16:creationId xmlns:a16="http://schemas.microsoft.com/office/drawing/2014/main" id="{A99DB190-E55C-4680-A86B-2C6AAEA23FF3}"/>
              </a:ext>
            </a:extLst>
          </p:cNvPr>
          <p:cNvSpPr/>
          <p:nvPr/>
        </p:nvSpPr>
        <p:spPr>
          <a:xfrm flipH="1">
            <a:off x="2068563" y="3402221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9A019FC-675F-B948-A7AD-4745987C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864" y="423476"/>
            <a:ext cx="6005796" cy="720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Gender Equity in TVET</a:t>
            </a:r>
          </a:p>
        </p:txBody>
      </p:sp>
      <p:sp>
        <p:nvSpPr>
          <p:cNvPr id="41" name="Donut 24">
            <a:extLst>
              <a:ext uri="{FF2B5EF4-FFF2-40B4-BE49-F238E27FC236}">
                <a16:creationId xmlns:a16="http://schemas.microsoft.com/office/drawing/2014/main" id="{23DBEE72-F81D-4F05-A268-706F97406BB8}"/>
              </a:ext>
            </a:extLst>
          </p:cNvPr>
          <p:cNvSpPr/>
          <p:nvPr/>
        </p:nvSpPr>
        <p:spPr>
          <a:xfrm>
            <a:off x="7528120" y="1302735"/>
            <a:ext cx="359920" cy="3984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7" y="520535"/>
            <a:ext cx="119513" cy="140298"/>
          </a:xfrm>
          <a:prstGeom prst="rect">
            <a:avLst/>
          </a:prstGeom>
        </p:spPr>
      </p:pic>
      <p:sp>
        <p:nvSpPr>
          <p:cNvPr id="2" name="평행 사변형 69">
            <a:extLst>
              <a:ext uri="{FF2B5EF4-FFF2-40B4-BE49-F238E27FC236}">
                <a16:creationId xmlns:a16="http://schemas.microsoft.com/office/drawing/2014/main" id="{BAFFC110-322B-BBFC-02F3-05FF40643F72}"/>
              </a:ext>
            </a:extLst>
          </p:cNvPr>
          <p:cNvSpPr/>
          <p:nvPr/>
        </p:nvSpPr>
        <p:spPr>
          <a:xfrm rot="16200000" flipH="1">
            <a:off x="8371097" y="1690764"/>
            <a:ext cx="1160004" cy="397131"/>
          </a:xfrm>
          <a:prstGeom prst="parallelogram">
            <a:avLst>
              <a:gd name="adj" fmla="val 1032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평행 사변형 70">
            <a:extLst>
              <a:ext uri="{FF2B5EF4-FFF2-40B4-BE49-F238E27FC236}">
                <a16:creationId xmlns:a16="http://schemas.microsoft.com/office/drawing/2014/main" id="{6D448C0B-36D5-DA57-0A5F-509945F72C24}"/>
              </a:ext>
            </a:extLst>
          </p:cNvPr>
          <p:cNvSpPr/>
          <p:nvPr/>
        </p:nvSpPr>
        <p:spPr>
          <a:xfrm>
            <a:off x="8742058" y="1302735"/>
            <a:ext cx="2813602" cy="410400"/>
          </a:xfrm>
          <a:prstGeom prst="parallelogram">
            <a:avLst>
              <a:gd name="adj" fmla="val 9628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2505C-FE05-CE7D-9628-F981BF10A484}"/>
              </a:ext>
            </a:extLst>
          </p:cNvPr>
          <p:cNvSpPr txBox="1"/>
          <p:nvPr/>
        </p:nvSpPr>
        <p:spPr>
          <a:xfrm>
            <a:off x="9553361" y="1845510"/>
            <a:ext cx="182640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400" b="1" dirty="0">
                <a:solidFill>
                  <a:schemeClr val="accent6">
                    <a:lumMod val="50000"/>
                  </a:schemeClr>
                </a:solidFill>
              </a:rPr>
              <a:t>2023-2024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DEB718-F95C-E593-70AE-39F84FEF0466}"/>
              </a:ext>
            </a:extLst>
          </p:cNvPr>
          <p:cNvSpPr/>
          <p:nvPr/>
        </p:nvSpPr>
        <p:spPr>
          <a:xfrm>
            <a:off x="10012509" y="518425"/>
            <a:ext cx="680780" cy="74754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6" name="Graphic 35" descr="Badge Tick1 outline">
            <a:extLst>
              <a:ext uri="{FF2B5EF4-FFF2-40B4-BE49-F238E27FC236}">
                <a16:creationId xmlns:a16="http://schemas.microsoft.com/office/drawing/2014/main" id="{A732D55F-69B3-0901-4704-223B16530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4139" y="590684"/>
            <a:ext cx="577519" cy="5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42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F095-F660-A745-A514-5CE834DC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1423195"/>
            <a:ext cx="6656496" cy="521219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Skills for a Green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E7B88-9F68-D447-A408-0D1543A22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38" y="2143195"/>
            <a:ext cx="11210924" cy="4230309"/>
          </a:xfrm>
        </p:spPr>
        <p:txBody>
          <a:bodyPr/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b="0" dirty="0">
                <a:solidFill>
                  <a:schemeClr val="tx2"/>
                </a:solidFill>
              </a:rPr>
              <a:t>Uruguay PAGE Partner Country since 2018: ILO/Cinterfor focal point. 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b="0" dirty="0">
                <a:solidFill>
                  <a:schemeClr val="tx2"/>
                </a:solidFill>
              </a:rPr>
              <a:t>Activities including: </a:t>
            </a:r>
          </a:p>
          <a:p>
            <a:pPr marL="982663" lvl="7" indent="-4508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Sustainable program for young entrepreneurs</a:t>
            </a:r>
          </a:p>
          <a:p>
            <a:pPr marL="982663" lvl="7" indent="-4508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Capacity building for rural women</a:t>
            </a:r>
          </a:p>
          <a:p>
            <a:pPr marL="982663" lvl="7" indent="-4508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-US" b="0" dirty="0">
                <a:solidFill>
                  <a:schemeClr val="tx2"/>
                </a:solidFill>
              </a:rPr>
              <a:t>eople with disabilities</a:t>
            </a:r>
          </a:p>
          <a:p>
            <a:pPr marL="982663" lvl="7" indent="-4508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Policy inputs for a transitional policy for a greener economy</a:t>
            </a:r>
            <a:endParaRPr lang="en-US" b="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b="0" dirty="0">
                <a:solidFill>
                  <a:schemeClr val="tx2"/>
                </a:solidFill>
              </a:rPr>
              <a:t>Designed action research project about the state of progress in our region: 5 countries that are advancing in just transition policies. </a:t>
            </a:r>
          </a:p>
          <a:p>
            <a:pPr marL="982663" lvl="7" indent="-4508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b="0" dirty="0">
                <a:solidFill>
                  <a:schemeClr val="tx2"/>
                </a:solidFill>
              </a:rPr>
              <a:t>To identify: </a:t>
            </a:r>
            <a:r>
              <a:rPr lang="en-US" dirty="0">
                <a:solidFill>
                  <a:schemeClr val="tx2"/>
                </a:solidFill>
              </a:rPr>
              <a:t>strategies, training offers, challenges</a:t>
            </a:r>
          </a:p>
          <a:p>
            <a:pPr marL="982663" lvl="7" indent="-4508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</a:rPr>
              <a:t>A network building strategy </a:t>
            </a:r>
            <a:r>
              <a:rPr lang="en-US" b="0" dirty="0">
                <a:solidFill>
                  <a:schemeClr val="tx2"/>
                </a:solidFill>
              </a:rPr>
              <a:t>promoting SST cooperation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506"/>
            <a:ext cx="119513" cy="140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150" y="4704026"/>
            <a:ext cx="954101" cy="1457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52" y="2790685"/>
            <a:ext cx="3499198" cy="8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4246"/>
      </p:ext>
    </p:extLst>
  </p:cSld>
  <p:clrMapOvr>
    <a:masterClrMapping/>
  </p:clrMapOvr>
</p:sld>
</file>

<file path=ppt/theme/theme1.xml><?xml version="1.0" encoding="utf-8"?>
<a:theme xmlns:a="http://schemas.openxmlformats.org/drawingml/2006/main" name="ILO 2020">
  <a:themeElements>
    <a:clrScheme name="ILO Jan 2020">
      <a:dk1>
        <a:srgbClr val="230050"/>
      </a:dk1>
      <a:lt1>
        <a:sysClr val="window" lastClr="FFFFFF"/>
      </a:lt1>
      <a:dk2>
        <a:srgbClr val="000000"/>
      </a:dk2>
      <a:lt2>
        <a:srgbClr val="F8FCFE"/>
      </a:lt2>
      <a:accent1>
        <a:srgbClr val="1E2DBE"/>
      </a:accent1>
      <a:accent2>
        <a:srgbClr val="FA3C4B"/>
      </a:accent2>
      <a:accent3>
        <a:srgbClr val="FFCD2D"/>
      </a:accent3>
      <a:accent4>
        <a:srgbClr val="960A55"/>
      </a:accent4>
      <a:accent5>
        <a:srgbClr val="05D2D2"/>
      </a:accent5>
      <a:accent6>
        <a:srgbClr val="8CE164"/>
      </a:accent6>
      <a:hlink>
        <a:srgbClr val="230050"/>
      </a:hlink>
      <a:folHlink>
        <a:srgbClr val="230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ILO CInterfor 2020.potx" id="{54070529-2AC5-4510-A76B-AEDEE24B6969}" vid="{50A0B842-B58B-4255-85D2-7299F151DBF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BCFB8B55C4A14CB268B93FF9E2504C" ma:contentTypeVersion="13" ma:contentTypeDescription="Create a new document." ma:contentTypeScope="" ma:versionID="dbb4efb89ad994ecb0b503e7025dff5c">
  <xsd:schema xmlns:xsd="http://www.w3.org/2001/XMLSchema" xmlns:xs="http://www.w3.org/2001/XMLSchema" xmlns:p="http://schemas.microsoft.com/office/2006/metadata/properties" xmlns:ns2="31001169-b48e-4ec6-8596-fa845c4d8491" xmlns:ns3="c65bd48e-41b6-473b-a60b-3eb76fe9760e" targetNamespace="http://schemas.microsoft.com/office/2006/metadata/properties" ma:root="true" ma:fieldsID="86a386d482aabf0a8f2377d91c59f59b" ns2:_="" ns3:_="">
    <xsd:import namespace="31001169-b48e-4ec6-8596-fa845c4d8491"/>
    <xsd:import namespace="c65bd48e-41b6-473b-a60b-3eb76fe976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01169-b48e-4ec6-8596-fa845c4d8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bd48e-41b6-473b-a60b-3eb76fe9760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B7177E-FCED-4228-8A7F-245DEB1247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01169-b48e-4ec6-8596-fa845c4d8491"/>
    <ds:schemaRef ds:uri="c65bd48e-41b6-473b-a60b-3eb76fe976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E8D993-C1A3-4FC6-8D4A-30E0628E10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21DA19-CFF7-49E8-8DA2-69DC64BCD4D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ILO CInterfor 2020</Template>
  <TotalTime>18</TotalTime>
  <Words>608</Words>
  <Application>Microsoft Macintosh PowerPoint</Application>
  <PresentationFormat>Widescreen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Wingdings 3</vt:lpstr>
      <vt:lpstr>ILO 2020</vt:lpstr>
      <vt:lpstr>Custom Design</vt:lpstr>
      <vt:lpstr>PowerPoint Presentation</vt:lpstr>
      <vt:lpstr>A Network of Technical Assistance &amp; Horizontal Cooperation</vt:lpstr>
      <vt:lpstr>PowerPoint Presentation</vt:lpstr>
      <vt:lpstr>A Renewed Era of Transformations and Network of Alliances </vt:lpstr>
      <vt:lpstr>Skills Forecasting</vt:lpstr>
      <vt:lpstr>PowerPoint Presentation</vt:lpstr>
      <vt:lpstr>PowerPoint Presentation</vt:lpstr>
      <vt:lpstr>Gender Equity in TVET</vt:lpstr>
      <vt:lpstr>Skills for a Green Transition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ILO/CINTERFOR &amp; USDOL MEETING</dc:title>
  <dc:creator>posthuma@ilo.org</dc:creator>
  <cp:lastModifiedBy>Anne Caroline Posthuma</cp:lastModifiedBy>
  <cp:revision>146</cp:revision>
  <dcterms:created xsi:type="dcterms:W3CDTF">2021-05-08T22:36:54Z</dcterms:created>
  <dcterms:modified xsi:type="dcterms:W3CDTF">2023-10-18T18:55:48Z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0x01010036BCFB8B55C4A14CB268B93FF9E2504C</vt:lpwstr>
  </property>
</Properties>
</file>